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9" r:id="rId2"/>
    <p:sldId id="257" r:id="rId3"/>
    <p:sldId id="275" r:id="rId4"/>
    <p:sldId id="279" r:id="rId5"/>
    <p:sldId id="280" r:id="rId6"/>
    <p:sldId id="287" r:id="rId7"/>
    <p:sldId id="288" r:id="rId8"/>
    <p:sldId id="289" r:id="rId9"/>
    <p:sldId id="290" r:id="rId10"/>
    <p:sldId id="291" r:id="rId11"/>
    <p:sldId id="281" r:id="rId12"/>
    <p:sldId id="292" r:id="rId13"/>
    <p:sldId id="282" r:id="rId14"/>
    <p:sldId id="293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78B"/>
    <a:srgbClr val="BAAF4C"/>
    <a:srgbClr val="50A0E0"/>
    <a:srgbClr val="102641"/>
    <a:srgbClr val="0D0619"/>
    <a:srgbClr val="1BB3AB"/>
    <a:srgbClr val="E4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85" autoAdjust="0"/>
    <p:restoredTop sz="94674"/>
  </p:normalViewPr>
  <p:slideViewPr>
    <p:cSldViewPr snapToGrid="0">
      <p:cViewPr varScale="1">
        <p:scale>
          <a:sx n="79" d="100"/>
          <a:sy n="79" d="100"/>
        </p:scale>
        <p:origin x="120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76FA0-6357-4BF9-8F85-30791083E72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4D1F9F-FF54-409A-83EE-5E14D3BA2CFE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es-CO" b="1" dirty="0"/>
            <a:t>Capa de Perímetro</a:t>
          </a:r>
          <a:endParaRPr lang="en-US" b="1" dirty="0"/>
        </a:p>
      </dgm:t>
    </dgm:pt>
    <dgm:pt modelId="{8C32AD44-D567-4C18-A95D-851A2BB86951}" type="parTrans" cxnId="{FC3A7FA9-3EBE-4B9B-AB15-C83AB8C85C8D}">
      <dgm:prSet/>
      <dgm:spPr/>
      <dgm:t>
        <a:bodyPr/>
        <a:lstStyle/>
        <a:p>
          <a:endParaRPr lang="en-US"/>
        </a:p>
      </dgm:t>
    </dgm:pt>
    <dgm:pt modelId="{DBF7A0BF-D6D9-43CA-BE98-42C9FCDEDD65}" type="sibTrans" cxnId="{FC3A7FA9-3EBE-4B9B-AB15-C83AB8C85C8D}">
      <dgm:prSet/>
      <dgm:spPr/>
      <dgm:t>
        <a:bodyPr/>
        <a:lstStyle/>
        <a:p>
          <a:endParaRPr lang="en-US"/>
        </a:p>
      </dgm:t>
    </dgm:pt>
    <dgm:pt modelId="{7FA57560-C7CC-44FB-B0E2-E920CA429CE4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/>
            <a:t>Firewalls: Monitoreo y control del tráfico entrante y saliente.</a:t>
          </a:r>
          <a:endParaRPr lang="en-US" dirty="0"/>
        </a:p>
      </dgm:t>
    </dgm:pt>
    <dgm:pt modelId="{7B1B7BB1-E02B-45C9-8EB6-8B90D4B0DBF4}" type="parTrans" cxnId="{F23BFAB9-F59C-4B36-B16A-754F60CB2792}">
      <dgm:prSet/>
      <dgm:spPr/>
      <dgm:t>
        <a:bodyPr/>
        <a:lstStyle/>
        <a:p>
          <a:endParaRPr lang="en-US"/>
        </a:p>
      </dgm:t>
    </dgm:pt>
    <dgm:pt modelId="{5DB4DA5F-5C7A-4AF0-BA1B-7E8EA7FB5046}" type="sibTrans" cxnId="{F23BFAB9-F59C-4B36-B16A-754F60CB2792}">
      <dgm:prSet/>
      <dgm:spPr/>
      <dgm:t>
        <a:bodyPr/>
        <a:lstStyle/>
        <a:p>
          <a:endParaRPr lang="en-US"/>
        </a:p>
      </dgm:t>
    </dgm:pt>
    <dgm:pt modelId="{1FB7449C-7EF1-4293-94B6-6F69E9ECAFB5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/>
            <a:t>Sistemas de Detección de Intrusos (</a:t>
          </a:r>
          <a:r>
            <a:rPr lang="es-CO" dirty="0" err="1"/>
            <a:t>IDS</a:t>
          </a:r>
          <a:r>
            <a:rPr lang="es-CO" dirty="0"/>
            <a:t>): Identificación de posibles amenazas y ataques.</a:t>
          </a:r>
          <a:endParaRPr lang="en-US" dirty="0"/>
        </a:p>
      </dgm:t>
    </dgm:pt>
    <dgm:pt modelId="{B23536D3-E134-4B5C-8FF0-C669A37E5CDC}" type="parTrans" cxnId="{2ABFD765-A7E8-4954-8446-29B43DACF06A}">
      <dgm:prSet/>
      <dgm:spPr/>
      <dgm:t>
        <a:bodyPr/>
        <a:lstStyle/>
        <a:p>
          <a:endParaRPr lang="en-US"/>
        </a:p>
      </dgm:t>
    </dgm:pt>
    <dgm:pt modelId="{E0BE6BE4-C59F-48B3-ABEE-2A8696972E7D}" type="sibTrans" cxnId="{2ABFD765-A7E8-4954-8446-29B43DACF06A}">
      <dgm:prSet/>
      <dgm:spPr/>
      <dgm:t>
        <a:bodyPr/>
        <a:lstStyle/>
        <a:p>
          <a:endParaRPr lang="en-US"/>
        </a:p>
      </dgm:t>
    </dgm:pt>
    <dgm:pt modelId="{839DF929-03D4-4278-A715-FC6FF1651D88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es-CO" b="1" dirty="0"/>
            <a:t>Capa de Red</a:t>
          </a:r>
          <a:endParaRPr lang="en-US" b="1" dirty="0"/>
        </a:p>
      </dgm:t>
    </dgm:pt>
    <dgm:pt modelId="{8E491AC6-253B-4917-95C7-6CFC85876E47}" type="parTrans" cxnId="{6A5C5717-9FFC-469A-830B-9A6C654CA121}">
      <dgm:prSet/>
      <dgm:spPr/>
      <dgm:t>
        <a:bodyPr/>
        <a:lstStyle/>
        <a:p>
          <a:endParaRPr lang="en-US"/>
        </a:p>
      </dgm:t>
    </dgm:pt>
    <dgm:pt modelId="{64280CAB-CDC3-428D-910D-3370538A79B6}" type="sibTrans" cxnId="{6A5C5717-9FFC-469A-830B-9A6C654CA121}">
      <dgm:prSet/>
      <dgm:spPr/>
      <dgm:t>
        <a:bodyPr/>
        <a:lstStyle/>
        <a:p>
          <a:endParaRPr lang="en-US"/>
        </a:p>
      </dgm:t>
    </dgm:pt>
    <dgm:pt modelId="{87890256-5924-41A2-A223-E15F3473673E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/>
            <a:t>Segregación de Redes: Dividir la red en segmentos para limitar el acceso.</a:t>
          </a:r>
          <a:endParaRPr lang="en-US" dirty="0"/>
        </a:p>
      </dgm:t>
    </dgm:pt>
    <dgm:pt modelId="{F2BFE228-19EC-4C7F-A980-B296F8E2F243}" type="parTrans" cxnId="{FAA98F79-B584-4644-9D1A-0B435F3D3A17}">
      <dgm:prSet/>
      <dgm:spPr/>
      <dgm:t>
        <a:bodyPr/>
        <a:lstStyle/>
        <a:p>
          <a:endParaRPr lang="en-US"/>
        </a:p>
      </dgm:t>
    </dgm:pt>
    <dgm:pt modelId="{4458A248-DF65-44E1-AD6A-C95DFA8592A5}" type="sibTrans" cxnId="{FAA98F79-B584-4644-9D1A-0B435F3D3A17}">
      <dgm:prSet/>
      <dgm:spPr/>
      <dgm:t>
        <a:bodyPr/>
        <a:lstStyle/>
        <a:p>
          <a:endParaRPr lang="en-US"/>
        </a:p>
      </dgm:t>
    </dgm:pt>
    <dgm:pt modelId="{1A789B25-B7B1-41CC-8A32-8B739DB4C7D0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 err="1"/>
            <a:t>VPNs</a:t>
          </a:r>
          <a:r>
            <a:rPr lang="es-CO" dirty="0"/>
            <a:t>: Proporcionar acceso seguro a la red para usuarios remotos.</a:t>
          </a:r>
          <a:endParaRPr lang="en-US" dirty="0"/>
        </a:p>
      </dgm:t>
    </dgm:pt>
    <dgm:pt modelId="{6898E706-6E54-4A26-B2DF-F5AE90862565}" type="parTrans" cxnId="{EC352DDB-B35F-4B90-A8CA-3F7B82D79E66}">
      <dgm:prSet/>
      <dgm:spPr/>
      <dgm:t>
        <a:bodyPr/>
        <a:lstStyle/>
        <a:p>
          <a:endParaRPr lang="en-US"/>
        </a:p>
      </dgm:t>
    </dgm:pt>
    <dgm:pt modelId="{255AF851-8D79-4C2E-98F5-09E1337F19D3}" type="sibTrans" cxnId="{EC352DDB-B35F-4B90-A8CA-3F7B82D79E66}">
      <dgm:prSet/>
      <dgm:spPr/>
      <dgm:t>
        <a:bodyPr/>
        <a:lstStyle/>
        <a:p>
          <a:endParaRPr lang="en-US"/>
        </a:p>
      </dgm:t>
    </dgm:pt>
    <dgm:pt modelId="{439AAFB2-BDF6-4DE1-A72E-A8A663739EB7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es-CO" b="1" dirty="0"/>
            <a:t>Capa de Aplicación</a:t>
          </a:r>
          <a:endParaRPr lang="en-US" b="1" dirty="0"/>
        </a:p>
      </dgm:t>
    </dgm:pt>
    <dgm:pt modelId="{046B73C6-D150-41DD-BDAA-2A2F6FD22CB9}" type="parTrans" cxnId="{0AE9627E-C93A-4A60-8325-A30B0646ACE0}">
      <dgm:prSet/>
      <dgm:spPr/>
      <dgm:t>
        <a:bodyPr/>
        <a:lstStyle/>
        <a:p>
          <a:endParaRPr lang="en-US"/>
        </a:p>
      </dgm:t>
    </dgm:pt>
    <dgm:pt modelId="{DC08F3E6-28DB-497C-ADF8-F6D88F344E06}" type="sibTrans" cxnId="{0AE9627E-C93A-4A60-8325-A30B0646ACE0}">
      <dgm:prSet/>
      <dgm:spPr/>
      <dgm:t>
        <a:bodyPr/>
        <a:lstStyle/>
        <a:p>
          <a:endParaRPr lang="en-US"/>
        </a:p>
      </dgm:t>
    </dgm:pt>
    <dgm:pt modelId="{FBD5597A-A433-49A8-B580-7A2C112440C8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/>
            <a:t>Protección de Aplicaciones Web (</a:t>
          </a:r>
          <a:r>
            <a:rPr lang="es-CO" dirty="0" err="1"/>
            <a:t>WAF</a:t>
          </a:r>
          <a:r>
            <a:rPr lang="es-CO" dirty="0"/>
            <a:t>): Filtrar y monitorear el tráfico HTTP para proteger aplicaciones.</a:t>
          </a:r>
          <a:endParaRPr lang="en-US" dirty="0"/>
        </a:p>
      </dgm:t>
    </dgm:pt>
    <dgm:pt modelId="{BB907C8A-8D19-44AB-9E57-B6D329C8074D}" type="parTrans" cxnId="{B0638C18-F93B-4F90-82AF-0D3B0094E73D}">
      <dgm:prSet/>
      <dgm:spPr/>
      <dgm:t>
        <a:bodyPr/>
        <a:lstStyle/>
        <a:p>
          <a:endParaRPr lang="en-US"/>
        </a:p>
      </dgm:t>
    </dgm:pt>
    <dgm:pt modelId="{EE8106EE-8686-4227-BAF2-E287DACB034B}" type="sibTrans" cxnId="{B0638C18-F93B-4F90-82AF-0D3B0094E73D}">
      <dgm:prSet/>
      <dgm:spPr/>
      <dgm:t>
        <a:bodyPr/>
        <a:lstStyle/>
        <a:p>
          <a:endParaRPr lang="en-US"/>
        </a:p>
      </dgm:t>
    </dgm:pt>
    <dgm:pt modelId="{46E3B89C-63F6-4FC7-BCA0-6953C1DEB2F3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/>
            <a:t>Autenticación y Autorización: Implementar controles de acceso robustos.</a:t>
          </a:r>
          <a:endParaRPr lang="en-US" dirty="0"/>
        </a:p>
      </dgm:t>
    </dgm:pt>
    <dgm:pt modelId="{0558DFA6-0549-4F7D-B656-B202B2F9B38B}" type="parTrans" cxnId="{91CAA005-8C87-4808-863D-9FAFEF0F1445}">
      <dgm:prSet/>
      <dgm:spPr/>
      <dgm:t>
        <a:bodyPr/>
        <a:lstStyle/>
        <a:p>
          <a:endParaRPr lang="en-US"/>
        </a:p>
      </dgm:t>
    </dgm:pt>
    <dgm:pt modelId="{C6647C85-11F7-49A7-8E25-6B903C53CB79}" type="sibTrans" cxnId="{91CAA005-8C87-4808-863D-9FAFEF0F1445}">
      <dgm:prSet/>
      <dgm:spPr/>
      <dgm:t>
        <a:bodyPr/>
        <a:lstStyle/>
        <a:p>
          <a:endParaRPr lang="en-US"/>
        </a:p>
      </dgm:t>
    </dgm:pt>
    <dgm:pt modelId="{5653155F-2693-43AD-80BD-5473B381C637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es-CO" b="1" dirty="0"/>
            <a:t>Capa de Datos</a:t>
          </a:r>
          <a:endParaRPr lang="en-US" b="1" dirty="0"/>
        </a:p>
      </dgm:t>
    </dgm:pt>
    <dgm:pt modelId="{11CDDFF5-5F3B-423D-A163-30953B748F22}" type="parTrans" cxnId="{3FFC0D61-07F3-407F-8055-C9EF0F037ECB}">
      <dgm:prSet/>
      <dgm:spPr/>
      <dgm:t>
        <a:bodyPr/>
        <a:lstStyle/>
        <a:p>
          <a:endParaRPr lang="en-US"/>
        </a:p>
      </dgm:t>
    </dgm:pt>
    <dgm:pt modelId="{429A9FF1-810C-4FF5-81C0-F0CE698C3DC6}" type="sibTrans" cxnId="{3FFC0D61-07F3-407F-8055-C9EF0F037ECB}">
      <dgm:prSet/>
      <dgm:spPr/>
      <dgm:t>
        <a:bodyPr/>
        <a:lstStyle/>
        <a:p>
          <a:endParaRPr lang="en-US"/>
        </a:p>
      </dgm:t>
    </dgm:pt>
    <dgm:pt modelId="{A8E40F55-2A02-4B46-B14C-C34AA8EC6257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/>
            <a:t>Cifrado de Datos: Proteger la información tanto en reposo como en tránsito.</a:t>
          </a:r>
          <a:endParaRPr lang="en-US" dirty="0"/>
        </a:p>
      </dgm:t>
    </dgm:pt>
    <dgm:pt modelId="{8DC1D15C-7344-4382-A622-D967D1151781}" type="parTrans" cxnId="{A8F088AA-82A2-449D-B848-6086D37EACDC}">
      <dgm:prSet/>
      <dgm:spPr/>
      <dgm:t>
        <a:bodyPr/>
        <a:lstStyle/>
        <a:p>
          <a:endParaRPr lang="en-US"/>
        </a:p>
      </dgm:t>
    </dgm:pt>
    <dgm:pt modelId="{36E38892-7D3C-4DB2-A5FE-AC388D23D2EA}" type="sibTrans" cxnId="{A8F088AA-82A2-449D-B848-6086D37EACDC}">
      <dgm:prSet/>
      <dgm:spPr/>
      <dgm:t>
        <a:bodyPr/>
        <a:lstStyle/>
        <a:p>
          <a:endParaRPr lang="en-US"/>
        </a:p>
      </dgm:t>
    </dgm:pt>
    <dgm:pt modelId="{57A3704F-45A4-4DB2-9315-2DEBABF115A3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/>
            <a:t>Clasificación de Datos: Identificar y clasificar datos sensibles para su manejo adecuado.</a:t>
          </a:r>
          <a:endParaRPr lang="en-US" dirty="0"/>
        </a:p>
      </dgm:t>
    </dgm:pt>
    <dgm:pt modelId="{A3F857D1-8955-4636-8104-4582CA296381}" type="parTrans" cxnId="{955CA509-9400-4F23-B160-D4B7E77FD53B}">
      <dgm:prSet/>
      <dgm:spPr/>
      <dgm:t>
        <a:bodyPr/>
        <a:lstStyle/>
        <a:p>
          <a:endParaRPr lang="en-US"/>
        </a:p>
      </dgm:t>
    </dgm:pt>
    <dgm:pt modelId="{7492F771-C3CF-4CD2-90E2-B142C4BBB675}" type="sibTrans" cxnId="{955CA509-9400-4F23-B160-D4B7E77FD53B}">
      <dgm:prSet/>
      <dgm:spPr/>
      <dgm:t>
        <a:bodyPr/>
        <a:lstStyle/>
        <a:p>
          <a:endParaRPr lang="en-US"/>
        </a:p>
      </dgm:t>
    </dgm:pt>
    <dgm:pt modelId="{004317A6-43C2-4C44-BDA5-FD855542A15F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es-CO" b="1" dirty="0"/>
            <a:t>Capa de Monitoreo y Respuesta</a:t>
          </a:r>
          <a:endParaRPr lang="en-US" b="1" dirty="0"/>
        </a:p>
      </dgm:t>
    </dgm:pt>
    <dgm:pt modelId="{A418A49F-185A-4F90-907B-B5ED96C3330E}" type="parTrans" cxnId="{9ECC6580-2CEE-4964-8349-6196A5A6D159}">
      <dgm:prSet/>
      <dgm:spPr/>
      <dgm:t>
        <a:bodyPr/>
        <a:lstStyle/>
        <a:p>
          <a:endParaRPr lang="en-US"/>
        </a:p>
      </dgm:t>
    </dgm:pt>
    <dgm:pt modelId="{03BBDB5A-3C65-42A3-B2AC-5E543CFA0F65}" type="sibTrans" cxnId="{9ECC6580-2CEE-4964-8349-6196A5A6D159}">
      <dgm:prSet/>
      <dgm:spPr/>
      <dgm:t>
        <a:bodyPr/>
        <a:lstStyle/>
        <a:p>
          <a:endParaRPr lang="en-US"/>
        </a:p>
      </dgm:t>
    </dgm:pt>
    <dgm:pt modelId="{3F92EB00-7864-4DF7-8B55-C85ED7AD9172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 err="1"/>
            <a:t>SIEM</a:t>
          </a:r>
          <a:r>
            <a:rPr lang="es-CO" dirty="0"/>
            <a:t> (Security </a:t>
          </a:r>
          <a:r>
            <a:rPr lang="es-CO" dirty="0" err="1"/>
            <a:t>Information</a:t>
          </a:r>
          <a:r>
            <a:rPr lang="es-CO" dirty="0"/>
            <a:t> and </a:t>
          </a:r>
          <a:r>
            <a:rPr lang="es-CO" dirty="0" err="1"/>
            <a:t>Event</a:t>
          </a:r>
          <a:r>
            <a:rPr lang="es-CO" dirty="0"/>
            <a:t> Management): Recopilación y análisis de registros de seguridad.</a:t>
          </a:r>
          <a:endParaRPr lang="en-US" dirty="0"/>
        </a:p>
      </dgm:t>
    </dgm:pt>
    <dgm:pt modelId="{F3317C46-160E-4113-8F42-46A17CDB2410}" type="parTrans" cxnId="{6F5EACE2-C1C2-4545-9D69-1DC15AACB2C0}">
      <dgm:prSet/>
      <dgm:spPr/>
      <dgm:t>
        <a:bodyPr/>
        <a:lstStyle/>
        <a:p>
          <a:endParaRPr lang="en-US"/>
        </a:p>
      </dgm:t>
    </dgm:pt>
    <dgm:pt modelId="{10BE07D2-817E-4C84-AABC-53894E6E4EA8}" type="sibTrans" cxnId="{6F5EACE2-C1C2-4545-9D69-1DC15AACB2C0}">
      <dgm:prSet/>
      <dgm:spPr/>
      <dgm:t>
        <a:bodyPr/>
        <a:lstStyle/>
        <a:p>
          <a:endParaRPr lang="en-US"/>
        </a:p>
      </dgm:t>
    </dgm:pt>
    <dgm:pt modelId="{1C69EF1F-AE3C-4566-A160-682177C84F25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/>
            <a:t>Planes de Respuesta a Incidentes: Establecer procedimientos para responder a incidentes de seguridad.</a:t>
          </a:r>
          <a:endParaRPr lang="en-US" dirty="0"/>
        </a:p>
      </dgm:t>
    </dgm:pt>
    <dgm:pt modelId="{AAEE84D3-7CBC-476C-8AEB-E8DE9A68905B}" type="parTrans" cxnId="{0F8D222E-A1ED-4D17-9EAC-C03847586F6D}">
      <dgm:prSet/>
      <dgm:spPr/>
      <dgm:t>
        <a:bodyPr/>
        <a:lstStyle/>
        <a:p>
          <a:endParaRPr lang="en-US"/>
        </a:p>
      </dgm:t>
    </dgm:pt>
    <dgm:pt modelId="{9F7A63DE-2AA1-403A-A792-5B4EA0E67CA4}" type="sibTrans" cxnId="{0F8D222E-A1ED-4D17-9EAC-C03847586F6D}">
      <dgm:prSet/>
      <dgm:spPr/>
      <dgm:t>
        <a:bodyPr/>
        <a:lstStyle/>
        <a:p>
          <a:endParaRPr lang="en-US"/>
        </a:p>
      </dgm:t>
    </dgm:pt>
    <dgm:pt modelId="{8093CC17-0C88-4A41-968A-6E6F5A92FD4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es-CO" b="1" dirty="0"/>
            <a:t>Capa de Concienciación y Formación</a:t>
          </a:r>
          <a:endParaRPr lang="en-US" b="1" dirty="0"/>
        </a:p>
      </dgm:t>
    </dgm:pt>
    <dgm:pt modelId="{D24CC78A-14A4-45B0-AC0C-5E35D0BE5462}" type="parTrans" cxnId="{360707E1-930C-4226-9DFB-61FEA76A6E7B}">
      <dgm:prSet/>
      <dgm:spPr/>
      <dgm:t>
        <a:bodyPr/>
        <a:lstStyle/>
        <a:p>
          <a:endParaRPr lang="en-US"/>
        </a:p>
      </dgm:t>
    </dgm:pt>
    <dgm:pt modelId="{6CDF319F-D7F6-4589-957A-01EA75219C8E}" type="sibTrans" cxnId="{360707E1-930C-4226-9DFB-61FEA76A6E7B}">
      <dgm:prSet/>
      <dgm:spPr/>
      <dgm:t>
        <a:bodyPr/>
        <a:lstStyle/>
        <a:p>
          <a:endParaRPr lang="en-US"/>
        </a:p>
      </dgm:t>
    </dgm:pt>
    <dgm:pt modelId="{0EE6509F-A8B4-44E1-8C72-5A55EA650BC9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/>
            <a:t>Capacitación de Empleados: Programas de formación en ciberseguridad para todo el personal.</a:t>
          </a:r>
          <a:endParaRPr lang="en-US" dirty="0"/>
        </a:p>
      </dgm:t>
    </dgm:pt>
    <dgm:pt modelId="{5EEDFE51-B1F0-4B4C-B980-B1E61E465046}" type="parTrans" cxnId="{648E955B-1891-44C7-AF0E-21231760611F}">
      <dgm:prSet/>
      <dgm:spPr/>
      <dgm:t>
        <a:bodyPr/>
        <a:lstStyle/>
        <a:p>
          <a:endParaRPr lang="en-US"/>
        </a:p>
      </dgm:t>
    </dgm:pt>
    <dgm:pt modelId="{C20A7BCE-7AB9-4365-8DFA-EE934FCEED8A}" type="sibTrans" cxnId="{648E955B-1891-44C7-AF0E-21231760611F}">
      <dgm:prSet/>
      <dgm:spPr/>
      <dgm:t>
        <a:bodyPr/>
        <a:lstStyle/>
        <a:p>
          <a:endParaRPr lang="en-US"/>
        </a:p>
      </dgm:t>
    </dgm:pt>
    <dgm:pt modelId="{196D2CF5-F867-44CA-A833-B08DD26A345D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O" dirty="0"/>
            <a:t>Simulaciones de Ataques: Ejercicios para entrenar a los empleados en la identificación de amenazas.</a:t>
          </a:r>
          <a:endParaRPr lang="en-US" dirty="0"/>
        </a:p>
      </dgm:t>
    </dgm:pt>
    <dgm:pt modelId="{B69D8DAB-41D8-42A3-9298-EC2881D61F3A}" type="parTrans" cxnId="{6BFCC677-84BC-4B70-A268-D5974677AFE1}">
      <dgm:prSet/>
      <dgm:spPr/>
      <dgm:t>
        <a:bodyPr/>
        <a:lstStyle/>
        <a:p>
          <a:endParaRPr lang="en-US"/>
        </a:p>
      </dgm:t>
    </dgm:pt>
    <dgm:pt modelId="{1B02CD2B-081B-45AA-A42D-658CE12771E5}" type="sibTrans" cxnId="{6BFCC677-84BC-4B70-A268-D5974677AFE1}">
      <dgm:prSet/>
      <dgm:spPr/>
      <dgm:t>
        <a:bodyPr/>
        <a:lstStyle/>
        <a:p>
          <a:endParaRPr lang="en-US"/>
        </a:p>
      </dgm:t>
    </dgm:pt>
    <dgm:pt modelId="{B070D142-7BAB-4B5F-8D88-9573BAD19823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endParaRPr lang="en-US" dirty="0"/>
        </a:p>
      </dgm:t>
    </dgm:pt>
    <dgm:pt modelId="{3DC1167A-D129-4EB2-B347-0F1C268FCF42}" type="parTrans" cxnId="{5153ECD9-1FF4-459B-A270-ECDE05776F26}">
      <dgm:prSet/>
      <dgm:spPr/>
      <dgm:t>
        <a:bodyPr/>
        <a:lstStyle/>
        <a:p>
          <a:endParaRPr lang="en-US"/>
        </a:p>
      </dgm:t>
    </dgm:pt>
    <dgm:pt modelId="{E1541C1D-28C7-4F6C-8DEE-C9A5058A8467}" type="sibTrans" cxnId="{5153ECD9-1FF4-459B-A270-ECDE05776F26}">
      <dgm:prSet/>
      <dgm:spPr/>
      <dgm:t>
        <a:bodyPr/>
        <a:lstStyle/>
        <a:p>
          <a:endParaRPr lang="en-US"/>
        </a:p>
      </dgm:t>
    </dgm:pt>
    <dgm:pt modelId="{82A22514-67A9-4BEC-BB56-DC3529A6F5CF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endParaRPr lang="en-US" dirty="0"/>
        </a:p>
      </dgm:t>
    </dgm:pt>
    <dgm:pt modelId="{5E4F1699-2D63-4A8E-AED6-1F282E3C7E96}" type="parTrans" cxnId="{977F568C-3F3B-4BE6-AB33-ED9B7BBFD0F7}">
      <dgm:prSet/>
      <dgm:spPr/>
      <dgm:t>
        <a:bodyPr/>
        <a:lstStyle/>
        <a:p>
          <a:endParaRPr lang="en-US"/>
        </a:p>
      </dgm:t>
    </dgm:pt>
    <dgm:pt modelId="{F8927A85-384A-4063-AB52-DD6D9EE0A63F}" type="sibTrans" cxnId="{977F568C-3F3B-4BE6-AB33-ED9B7BBFD0F7}">
      <dgm:prSet/>
      <dgm:spPr/>
      <dgm:t>
        <a:bodyPr/>
        <a:lstStyle/>
        <a:p>
          <a:endParaRPr lang="en-US"/>
        </a:p>
      </dgm:t>
    </dgm:pt>
    <dgm:pt modelId="{28E7D1C1-A31B-4D8E-8F4D-1056173A5865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endParaRPr lang="en-US" dirty="0"/>
        </a:p>
      </dgm:t>
    </dgm:pt>
    <dgm:pt modelId="{EDA3E00E-87CC-44B3-8082-33090B0A8B8D}" type="parTrans" cxnId="{CC4120FE-0BE0-4E8D-AD67-37426CC1C262}">
      <dgm:prSet/>
      <dgm:spPr/>
      <dgm:t>
        <a:bodyPr/>
        <a:lstStyle/>
        <a:p>
          <a:endParaRPr lang="en-US"/>
        </a:p>
      </dgm:t>
    </dgm:pt>
    <dgm:pt modelId="{2961EEA4-B30D-42C4-844F-4D44F086B1B0}" type="sibTrans" cxnId="{CC4120FE-0BE0-4E8D-AD67-37426CC1C262}">
      <dgm:prSet/>
      <dgm:spPr/>
      <dgm:t>
        <a:bodyPr/>
        <a:lstStyle/>
        <a:p>
          <a:endParaRPr lang="en-US"/>
        </a:p>
      </dgm:t>
    </dgm:pt>
    <dgm:pt modelId="{3D11DE1F-DED3-4DB8-A3BE-70F7CB908346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endParaRPr lang="en-US" dirty="0"/>
        </a:p>
      </dgm:t>
    </dgm:pt>
    <dgm:pt modelId="{A6A0C666-18A6-4F70-BDF8-32F8512B4E61}" type="parTrans" cxnId="{1E3375C6-3439-4D0A-8FF5-B53B672DABBD}">
      <dgm:prSet/>
      <dgm:spPr/>
      <dgm:t>
        <a:bodyPr/>
        <a:lstStyle/>
        <a:p>
          <a:endParaRPr lang="en-US"/>
        </a:p>
      </dgm:t>
    </dgm:pt>
    <dgm:pt modelId="{288B923A-C5FE-4ECA-B0BC-39B2C9DD41F0}" type="sibTrans" cxnId="{1E3375C6-3439-4D0A-8FF5-B53B672DABBD}">
      <dgm:prSet/>
      <dgm:spPr/>
      <dgm:t>
        <a:bodyPr/>
        <a:lstStyle/>
        <a:p>
          <a:endParaRPr lang="en-US"/>
        </a:p>
      </dgm:t>
    </dgm:pt>
    <dgm:pt modelId="{F4B03E92-128B-4E31-9D74-BCD3E0A10673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endParaRPr lang="en-US" dirty="0"/>
        </a:p>
      </dgm:t>
    </dgm:pt>
    <dgm:pt modelId="{96C02C5C-31F8-4F0E-B702-24EB2401E9E2}" type="parTrans" cxnId="{1DE035CA-D5F1-455E-9D8C-D45B829C4D1B}">
      <dgm:prSet/>
      <dgm:spPr/>
      <dgm:t>
        <a:bodyPr/>
        <a:lstStyle/>
        <a:p>
          <a:endParaRPr lang="en-US"/>
        </a:p>
      </dgm:t>
    </dgm:pt>
    <dgm:pt modelId="{BA351CFD-4998-4290-92C4-4DEE241DE428}" type="sibTrans" cxnId="{1DE035CA-D5F1-455E-9D8C-D45B829C4D1B}">
      <dgm:prSet/>
      <dgm:spPr/>
      <dgm:t>
        <a:bodyPr/>
        <a:lstStyle/>
        <a:p>
          <a:endParaRPr lang="en-US"/>
        </a:p>
      </dgm:t>
    </dgm:pt>
    <dgm:pt modelId="{7B391FE1-6297-4DF6-BA24-AA90780D1AE3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endParaRPr lang="en-US" dirty="0"/>
        </a:p>
      </dgm:t>
    </dgm:pt>
    <dgm:pt modelId="{B527129C-04C1-401E-A053-F7E80B5A1896}" type="parTrans" cxnId="{1478BAC2-8199-429B-A040-CA9C7D9D0DEB}">
      <dgm:prSet/>
      <dgm:spPr/>
      <dgm:t>
        <a:bodyPr/>
        <a:lstStyle/>
        <a:p>
          <a:endParaRPr lang="en-US"/>
        </a:p>
      </dgm:t>
    </dgm:pt>
    <dgm:pt modelId="{BDCE6513-F545-45F2-ABE1-5A74665A4388}" type="sibTrans" cxnId="{1478BAC2-8199-429B-A040-CA9C7D9D0DEB}">
      <dgm:prSet/>
      <dgm:spPr/>
      <dgm:t>
        <a:bodyPr/>
        <a:lstStyle/>
        <a:p>
          <a:endParaRPr lang="en-US"/>
        </a:p>
      </dgm:t>
    </dgm:pt>
    <dgm:pt modelId="{A342EE68-FA4A-4E94-BA5D-6929EB7E80E2}" type="pres">
      <dgm:prSet presAssocID="{7F676FA0-6357-4BF9-8F85-30791083E725}" presName="diagram" presStyleCnt="0">
        <dgm:presLayoutVars>
          <dgm:dir/>
          <dgm:resizeHandles val="exact"/>
        </dgm:presLayoutVars>
      </dgm:prSet>
      <dgm:spPr/>
    </dgm:pt>
    <dgm:pt modelId="{FD38C778-5DCA-4DE6-B882-E05F8F555AD3}" type="pres">
      <dgm:prSet presAssocID="{034D1F9F-FF54-409A-83EE-5E14D3BA2CFE}" presName="node" presStyleLbl="node1" presStyleIdx="0" presStyleCnt="6">
        <dgm:presLayoutVars>
          <dgm:bulletEnabled val="1"/>
        </dgm:presLayoutVars>
      </dgm:prSet>
      <dgm:spPr/>
    </dgm:pt>
    <dgm:pt modelId="{4A083442-382E-414F-99E8-856C997FCCBA}" type="pres">
      <dgm:prSet presAssocID="{DBF7A0BF-D6D9-43CA-BE98-42C9FCDEDD65}" presName="sibTrans" presStyleCnt="0"/>
      <dgm:spPr/>
    </dgm:pt>
    <dgm:pt modelId="{65D1ADE9-40E3-471E-886A-FF902D60F20E}" type="pres">
      <dgm:prSet presAssocID="{839DF929-03D4-4278-A715-FC6FF1651D88}" presName="node" presStyleLbl="node1" presStyleIdx="1" presStyleCnt="6">
        <dgm:presLayoutVars>
          <dgm:bulletEnabled val="1"/>
        </dgm:presLayoutVars>
      </dgm:prSet>
      <dgm:spPr/>
    </dgm:pt>
    <dgm:pt modelId="{62DD5F5B-1475-4060-BB0B-3DD5DB9422F6}" type="pres">
      <dgm:prSet presAssocID="{64280CAB-CDC3-428D-910D-3370538A79B6}" presName="sibTrans" presStyleCnt="0"/>
      <dgm:spPr/>
    </dgm:pt>
    <dgm:pt modelId="{6E9E1B89-6EA2-422A-9D5F-0852A5A43F7E}" type="pres">
      <dgm:prSet presAssocID="{439AAFB2-BDF6-4DE1-A72E-A8A663739EB7}" presName="node" presStyleLbl="node1" presStyleIdx="2" presStyleCnt="6">
        <dgm:presLayoutVars>
          <dgm:bulletEnabled val="1"/>
        </dgm:presLayoutVars>
      </dgm:prSet>
      <dgm:spPr/>
    </dgm:pt>
    <dgm:pt modelId="{DA0BFD92-4E6C-4DCD-997D-0CDDCD353ACD}" type="pres">
      <dgm:prSet presAssocID="{DC08F3E6-28DB-497C-ADF8-F6D88F344E06}" presName="sibTrans" presStyleCnt="0"/>
      <dgm:spPr/>
    </dgm:pt>
    <dgm:pt modelId="{11B2F548-8650-4AE9-ACEC-AB873197B5C2}" type="pres">
      <dgm:prSet presAssocID="{5653155F-2693-43AD-80BD-5473B381C637}" presName="node" presStyleLbl="node1" presStyleIdx="3" presStyleCnt="6">
        <dgm:presLayoutVars>
          <dgm:bulletEnabled val="1"/>
        </dgm:presLayoutVars>
      </dgm:prSet>
      <dgm:spPr/>
    </dgm:pt>
    <dgm:pt modelId="{E3A85FB7-595F-4251-95B3-37AB83F57DAA}" type="pres">
      <dgm:prSet presAssocID="{429A9FF1-810C-4FF5-81C0-F0CE698C3DC6}" presName="sibTrans" presStyleCnt="0"/>
      <dgm:spPr/>
    </dgm:pt>
    <dgm:pt modelId="{492CB34D-9B72-4965-ACF1-253E7461984C}" type="pres">
      <dgm:prSet presAssocID="{004317A6-43C2-4C44-BDA5-FD855542A15F}" presName="node" presStyleLbl="node1" presStyleIdx="4" presStyleCnt="6">
        <dgm:presLayoutVars>
          <dgm:bulletEnabled val="1"/>
        </dgm:presLayoutVars>
      </dgm:prSet>
      <dgm:spPr/>
    </dgm:pt>
    <dgm:pt modelId="{2B80A63F-2B93-4B99-A28D-ECDCB2CCB96B}" type="pres">
      <dgm:prSet presAssocID="{03BBDB5A-3C65-42A3-B2AC-5E543CFA0F65}" presName="sibTrans" presStyleCnt="0"/>
      <dgm:spPr/>
    </dgm:pt>
    <dgm:pt modelId="{E076DDCE-3FC8-49E6-AB5D-6EE7F6426754}" type="pres">
      <dgm:prSet presAssocID="{8093CC17-0C88-4A41-968A-6E6F5A92FD42}" presName="node" presStyleLbl="node1" presStyleIdx="5" presStyleCnt="6">
        <dgm:presLayoutVars>
          <dgm:bulletEnabled val="1"/>
        </dgm:presLayoutVars>
      </dgm:prSet>
      <dgm:spPr/>
    </dgm:pt>
  </dgm:ptLst>
  <dgm:cxnLst>
    <dgm:cxn modelId="{91CAA005-8C87-4808-863D-9FAFEF0F1445}" srcId="{439AAFB2-BDF6-4DE1-A72E-A8A663739EB7}" destId="{46E3B89C-63F6-4FC7-BCA0-6953C1DEB2F3}" srcOrd="2" destOrd="0" parTransId="{0558DFA6-0549-4F7D-B656-B202B2F9B38B}" sibTransId="{C6647C85-11F7-49A7-8E25-6B903C53CB79}"/>
    <dgm:cxn modelId="{54CCB605-76A5-4617-B056-56A2C3BCF8B4}" type="presOf" srcId="{839DF929-03D4-4278-A715-FC6FF1651D88}" destId="{65D1ADE9-40E3-471E-886A-FF902D60F20E}" srcOrd="0" destOrd="0" presId="urn:microsoft.com/office/officeart/2005/8/layout/default"/>
    <dgm:cxn modelId="{955CA509-9400-4F23-B160-D4B7E77FD53B}" srcId="{5653155F-2693-43AD-80BD-5473B381C637}" destId="{57A3704F-45A4-4DB2-9315-2DEBABF115A3}" srcOrd="2" destOrd="0" parTransId="{A3F857D1-8955-4636-8104-4582CA296381}" sibTransId="{7492F771-C3CF-4CD2-90E2-B142C4BBB675}"/>
    <dgm:cxn modelId="{0F58670E-6B80-45A1-9977-0503B0A14F4D}" type="presOf" srcId="{B070D142-7BAB-4B5F-8D88-9573BAD19823}" destId="{6E9E1B89-6EA2-422A-9D5F-0852A5A43F7E}" srcOrd="0" destOrd="2" presId="urn:microsoft.com/office/officeart/2005/8/layout/default"/>
    <dgm:cxn modelId="{D4E0FC0F-898B-432E-8723-EDA86A4D40B5}" type="presOf" srcId="{46E3B89C-63F6-4FC7-BCA0-6953C1DEB2F3}" destId="{6E9E1B89-6EA2-422A-9D5F-0852A5A43F7E}" srcOrd="0" destOrd="3" presId="urn:microsoft.com/office/officeart/2005/8/layout/default"/>
    <dgm:cxn modelId="{3E4B3312-3643-4A59-8766-37939C494827}" type="presOf" srcId="{F4B03E92-128B-4E31-9D74-BCD3E0A10673}" destId="{11B2F548-8650-4AE9-ACEC-AB873197B5C2}" srcOrd="0" destOrd="2" presId="urn:microsoft.com/office/officeart/2005/8/layout/default"/>
    <dgm:cxn modelId="{1A2DB113-2C97-42D3-90C3-D8EE76B44690}" type="presOf" srcId="{034D1F9F-FF54-409A-83EE-5E14D3BA2CFE}" destId="{FD38C778-5DCA-4DE6-B882-E05F8F555AD3}" srcOrd="0" destOrd="0" presId="urn:microsoft.com/office/officeart/2005/8/layout/default"/>
    <dgm:cxn modelId="{6A5C5717-9FFC-469A-830B-9A6C654CA121}" srcId="{7F676FA0-6357-4BF9-8F85-30791083E725}" destId="{839DF929-03D4-4278-A715-FC6FF1651D88}" srcOrd="1" destOrd="0" parTransId="{8E491AC6-253B-4917-95C7-6CFC85876E47}" sibTransId="{64280CAB-CDC3-428D-910D-3370538A79B6}"/>
    <dgm:cxn modelId="{B0638C18-F93B-4F90-82AF-0D3B0094E73D}" srcId="{439AAFB2-BDF6-4DE1-A72E-A8A663739EB7}" destId="{FBD5597A-A433-49A8-B580-7A2C112440C8}" srcOrd="0" destOrd="0" parTransId="{BB907C8A-8D19-44AB-9E57-B6D329C8074D}" sibTransId="{EE8106EE-8686-4227-BAF2-E287DACB034B}"/>
    <dgm:cxn modelId="{CD703521-5F93-452B-BC3A-65779DB39F6D}" type="presOf" srcId="{FBD5597A-A433-49A8-B580-7A2C112440C8}" destId="{6E9E1B89-6EA2-422A-9D5F-0852A5A43F7E}" srcOrd="0" destOrd="1" presId="urn:microsoft.com/office/officeart/2005/8/layout/default"/>
    <dgm:cxn modelId="{DF4F0829-833E-4245-A6D1-51E104CBF5B8}" type="presOf" srcId="{3F92EB00-7864-4DF7-8B55-C85ED7AD9172}" destId="{492CB34D-9B72-4965-ACF1-253E7461984C}" srcOrd="0" destOrd="1" presId="urn:microsoft.com/office/officeart/2005/8/layout/default"/>
    <dgm:cxn modelId="{8383FB2A-0F00-4798-9928-F2D109BAEBB7}" type="presOf" srcId="{0EE6509F-A8B4-44E1-8C72-5A55EA650BC9}" destId="{E076DDCE-3FC8-49E6-AB5D-6EE7F6426754}" srcOrd="0" destOrd="1" presId="urn:microsoft.com/office/officeart/2005/8/layout/default"/>
    <dgm:cxn modelId="{ABDF902D-AD77-4C10-98D7-75275568B44A}" type="presOf" srcId="{7B391FE1-6297-4DF6-BA24-AA90780D1AE3}" destId="{E076DDCE-3FC8-49E6-AB5D-6EE7F6426754}" srcOrd="0" destOrd="2" presId="urn:microsoft.com/office/officeart/2005/8/layout/default"/>
    <dgm:cxn modelId="{0F8D222E-A1ED-4D17-9EAC-C03847586F6D}" srcId="{004317A6-43C2-4C44-BDA5-FD855542A15F}" destId="{1C69EF1F-AE3C-4566-A160-682177C84F25}" srcOrd="2" destOrd="0" parTransId="{AAEE84D3-7CBC-476C-8AEB-E8DE9A68905B}" sibTransId="{9F7A63DE-2AA1-403A-A792-5B4EA0E67CA4}"/>
    <dgm:cxn modelId="{40038E3B-C70D-42F9-BAB6-FC1B3666C4CC}" type="presOf" srcId="{A8E40F55-2A02-4B46-B14C-C34AA8EC6257}" destId="{11B2F548-8650-4AE9-ACEC-AB873197B5C2}" srcOrd="0" destOrd="1" presId="urn:microsoft.com/office/officeart/2005/8/layout/default"/>
    <dgm:cxn modelId="{648E955B-1891-44C7-AF0E-21231760611F}" srcId="{8093CC17-0C88-4A41-968A-6E6F5A92FD42}" destId="{0EE6509F-A8B4-44E1-8C72-5A55EA650BC9}" srcOrd="0" destOrd="0" parTransId="{5EEDFE51-B1F0-4B4C-B980-B1E61E465046}" sibTransId="{C20A7BCE-7AB9-4365-8DFA-EE934FCEED8A}"/>
    <dgm:cxn modelId="{47ED0A5D-85FE-4575-B13D-4226ACF1ED02}" type="presOf" srcId="{7F676FA0-6357-4BF9-8F85-30791083E725}" destId="{A342EE68-FA4A-4E94-BA5D-6929EB7E80E2}" srcOrd="0" destOrd="0" presId="urn:microsoft.com/office/officeart/2005/8/layout/default"/>
    <dgm:cxn modelId="{43DAA860-AD3C-4BBF-8B80-2563B549A357}" type="presOf" srcId="{196D2CF5-F867-44CA-A833-B08DD26A345D}" destId="{E076DDCE-3FC8-49E6-AB5D-6EE7F6426754}" srcOrd="0" destOrd="3" presId="urn:microsoft.com/office/officeart/2005/8/layout/default"/>
    <dgm:cxn modelId="{3FFC0D61-07F3-407F-8055-C9EF0F037ECB}" srcId="{7F676FA0-6357-4BF9-8F85-30791083E725}" destId="{5653155F-2693-43AD-80BD-5473B381C637}" srcOrd="3" destOrd="0" parTransId="{11CDDFF5-5F3B-423D-A163-30953B748F22}" sibTransId="{429A9FF1-810C-4FF5-81C0-F0CE698C3DC6}"/>
    <dgm:cxn modelId="{2ABFD765-A7E8-4954-8446-29B43DACF06A}" srcId="{034D1F9F-FF54-409A-83EE-5E14D3BA2CFE}" destId="{1FB7449C-7EF1-4293-94B6-6F69E9ECAFB5}" srcOrd="2" destOrd="0" parTransId="{B23536D3-E134-4B5C-8FF0-C669A37E5CDC}" sibTransId="{E0BE6BE4-C59F-48B3-ABEE-2A8696972E7D}"/>
    <dgm:cxn modelId="{21EB7C48-A828-414C-AE1D-D9ADDCB75C8C}" type="presOf" srcId="{87890256-5924-41A2-A223-E15F3473673E}" destId="{65D1ADE9-40E3-471E-886A-FF902D60F20E}" srcOrd="0" destOrd="1" presId="urn:microsoft.com/office/officeart/2005/8/layout/default"/>
    <dgm:cxn modelId="{6BFCC677-84BC-4B70-A268-D5974677AFE1}" srcId="{8093CC17-0C88-4A41-968A-6E6F5A92FD42}" destId="{196D2CF5-F867-44CA-A833-B08DD26A345D}" srcOrd="2" destOrd="0" parTransId="{B69D8DAB-41D8-42A3-9298-EC2881D61F3A}" sibTransId="{1B02CD2B-081B-45AA-A42D-658CE12771E5}"/>
    <dgm:cxn modelId="{FAA98F79-B584-4644-9D1A-0B435F3D3A17}" srcId="{839DF929-03D4-4278-A715-FC6FF1651D88}" destId="{87890256-5924-41A2-A223-E15F3473673E}" srcOrd="0" destOrd="0" parTransId="{F2BFE228-19EC-4C7F-A980-B296F8E2F243}" sibTransId="{4458A248-DF65-44E1-AD6A-C95DFA8592A5}"/>
    <dgm:cxn modelId="{0AE9627E-C93A-4A60-8325-A30B0646ACE0}" srcId="{7F676FA0-6357-4BF9-8F85-30791083E725}" destId="{439AAFB2-BDF6-4DE1-A72E-A8A663739EB7}" srcOrd="2" destOrd="0" parTransId="{046B73C6-D150-41DD-BDAA-2A2F6FD22CB9}" sibTransId="{DC08F3E6-28DB-497C-ADF8-F6D88F344E06}"/>
    <dgm:cxn modelId="{6EBC3F7F-6832-4BFC-A526-28D48AB4D5D9}" type="presOf" srcId="{5653155F-2693-43AD-80BD-5473B381C637}" destId="{11B2F548-8650-4AE9-ACEC-AB873197B5C2}" srcOrd="0" destOrd="0" presId="urn:microsoft.com/office/officeart/2005/8/layout/default"/>
    <dgm:cxn modelId="{9ECC6580-2CEE-4964-8349-6196A5A6D159}" srcId="{7F676FA0-6357-4BF9-8F85-30791083E725}" destId="{004317A6-43C2-4C44-BDA5-FD855542A15F}" srcOrd="4" destOrd="0" parTransId="{A418A49F-185A-4F90-907B-B5ED96C3330E}" sibTransId="{03BBDB5A-3C65-42A3-B2AC-5E543CFA0F65}"/>
    <dgm:cxn modelId="{F7380E81-B4C2-490F-B308-C1A48897FBAA}" type="presOf" srcId="{1FB7449C-7EF1-4293-94B6-6F69E9ECAFB5}" destId="{FD38C778-5DCA-4DE6-B882-E05F8F555AD3}" srcOrd="0" destOrd="3" presId="urn:microsoft.com/office/officeart/2005/8/layout/default"/>
    <dgm:cxn modelId="{E0F97188-EF3A-4927-B917-65CD36FDA0B9}" type="presOf" srcId="{004317A6-43C2-4C44-BDA5-FD855542A15F}" destId="{492CB34D-9B72-4965-ACF1-253E7461984C}" srcOrd="0" destOrd="0" presId="urn:microsoft.com/office/officeart/2005/8/layout/default"/>
    <dgm:cxn modelId="{977F568C-3F3B-4BE6-AB33-ED9B7BBFD0F7}" srcId="{004317A6-43C2-4C44-BDA5-FD855542A15F}" destId="{82A22514-67A9-4BEC-BB56-DC3529A6F5CF}" srcOrd="1" destOrd="0" parTransId="{5E4F1699-2D63-4A8E-AED6-1F282E3C7E96}" sibTransId="{F8927A85-384A-4063-AB52-DD6D9EE0A63F}"/>
    <dgm:cxn modelId="{9EFED191-15A5-4840-88C5-96956296B498}" type="presOf" srcId="{439AAFB2-BDF6-4DE1-A72E-A8A663739EB7}" destId="{6E9E1B89-6EA2-422A-9D5F-0852A5A43F7E}" srcOrd="0" destOrd="0" presId="urn:microsoft.com/office/officeart/2005/8/layout/default"/>
    <dgm:cxn modelId="{0EA1CF95-FEE9-443C-A3CF-4F07BD84EC8E}" type="presOf" srcId="{1C69EF1F-AE3C-4566-A160-682177C84F25}" destId="{492CB34D-9B72-4965-ACF1-253E7461984C}" srcOrd="0" destOrd="3" presId="urn:microsoft.com/office/officeart/2005/8/layout/default"/>
    <dgm:cxn modelId="{34920396-35C3-45D1-A204-635662A2F403}" type="presOf" srcId="{57A3704F-45A4-4DB2-9315-2DEBABF115A3}" destId="{11B2F548-8650-4AE9-ACEC-AB873197B5C2}" srcOrd="0" destOrd="3" presId="urn:microsoft.com/office/officeart/2005/8/layout/default"/>
    <dgm:cxn modelId="{FC3A7FA9-3EBE-4B9B-AB15-C83AB8C85C8D}" srcId="{7F676FA0-6357-4BF9-8F85-30791083E725}" destId="{034D1F9F-FF54-409A-83EE-5E14D3BA2CFE}" srcOrd="0" destOrd="0" parTransId="{8C32AD44-D567-4C18-A95D-851A2BB86951}" sibTransId="{DBF7A0BF-D6D9-43CA-BE98-42C9FCDEDD65}"/>
    <dgm:cxn modelId="{A8F088AA-82A2-449D-B848-6086D37EACDC}" srcId="{5653155F-2693-43AD-80BD-5473B381C637}" destId="{A8E40F55-2A02-4B46-B14C-C34AA8EC6257}" srcOrd="0" destOrd="0" parTransId="{8DC1D15C-7344-4382-A622-D967D1151781}" sibTransId="{36E38892-7D3C-4DB2-A5FE-AC388D23D2EA}"/>
    <dgm:cxn modelId="{CA800FB5-AD25-456C-8202-CAC088382A61}" type="presOf" srcId="{1A789B25-B7B1-41CC-8A32-8B739DB4C7D0}" destId="{65D1ADE9-40E3-471E-886A-FF902D60F20E}" srcOrd="0" destOrd="3" presId="urn:microsoft.com/office/officeart/2005/8/layout/default"/>
    <dgm:cxn modelId="{87E4F5B6-2902-4C77-8FC6-F43FECE80187}" type="presOf" srcId="{8093CC17-0C88-4A41-968A-6E6F5A92FD42}" destId="{E076DDCE-3FC8-49E6-AB5D-6EE7F6426754}" srcOrd="0" destOrd="0" presId="urn:microsoft.com/office/officeart/2005/8/layout/default"/>
    <dgm:cxn modelId="{F23BFAB9-F59C-4B36-B16A-754F60CB2792}" srcId="{034D1F9F-FF54-409A-83EE-5E14D3BA2CFE}" destId="{7FA57560-C7CC-44FB-B0E2-E920CA429CE4}" srcOrd="0" destOrd="0" parTransId="{7B1B7BB1-E02B-45C9-8EB6-8B90D4B0DBF4}" sibTransId="{5DB4DA5F-5C7A-4AF0-BA1B-7E8EA7FB5046}"/>
    <dgm:cxn modelId="{1478BAC2-8199-429B-A040-CA9C7D9D0DEB}" srcId="{8093CC17-0C88-4A41-968A-6E6F5A92FD42}" destId="{7B391FE1-6297-4DF6-BA24-AA90780D1AE3}" srcOrd="1" destOrd="0" parTransId="{B527129C-04C1-401E-A053-F7E80B5A1896}" sibTransId="{BDCE6513-F545-45F2-ABE1-5A74665A4388}"/>
    <dgm:cxn modelId="{1E3375C6-3439-4D0A-8FF5-B53B672DABBD}" srcId="{839DF929-03D4-4278-A715-FC6FF1651D88}" destId="{3D11DE1F-DED3-4DB8-A3BE-70F7CB908346}" srcOrd="1" destOrd="0" parTransId="{A6A0C666-18A6-4F70-BDF8-32F8512B4E61}" sibTransId="{288B923A-C5FE-4ECA-B0BC-39B2C9DD41F0}"/>
    <dgm:cxn modelId="{1DE035CA-D5F1-455E-9D8C-D45B829C4D1B}" srcId="{5653155F-2693-43AD-80BD-5473B381C637}" destId="{F4B03E92-128B-4E31-9D74-BCD3E0A10673}" srcOrd="1" destOrd="0" parTransId="{96C02C5C-31F8-4F0E-B702-24EB2401E9E2}" sibTransId="{BA351CFD-4998-4290-92C4-4DEE241DE428}"/>
    <dgm:cxn modelId="{5153ECD9-1FF4-459B-A270-ECDE05776F26}" srcId="{439AAFB2-BDF6-4DE1-A72E-A8A663739EB7}" destId="{B070D142-7BAB-4B5F-8D88-9573BAD19823}" srcOrd="1" destOrd="0" parTransId="{3DC1167A-D129-4EB2-B347-0F1C268FCF42}" sibTransId="{E1541C1D-28C7-4F6C-8DEE-C9A5058A8467}"/>
    <dgm:cxn modelId="{EC352DDB-B35F-4B90-A8CA-3F7B82D79E66}" srcId="{839DF929-03D4-4278-A715-FC6FF1651D88}" destId="{1A789B25-B7B1-41CC-8A32-8B739DB4C7D0}" srcOrd="2" destOrd="0" parTransId="{6898E706-6E54-4A26-B2DF-F5AE90862565}" sibTransId="{255AF851-8D79-4C2E-98F5-09E1337F19D3}"/>
    <dgm:cxn modelId="{D4F992DC-4F97-4F23-828C-B32D752AFEEC}" type="presOf" srcId="{82A22514-67A9-4BEC-BB56-DC3529A6F5CF}" destId="{492CB34D-9B72-4965-ACF1-253E7461984C}" srcOrd="0" destOrd="2" presId="urn:microsoft.com/office/officeart/2005/8/layout/default"/>
    <dgm:cxn modelId="{360707E1-930C-4226-9DFB-61FEA76A6E7B}" srcId="{7F676FA0-6357-4BF9-8F85-30791083E725}" destId="{8093CC17-0C88-4A41-968A-6E6F5A92FD42}" srcOrd="5" destOrd="0" parTransId="{D24CC78A-14A4-45B0-AC0C-5E35D0BE5462}" sibTransId="{6CDF319F-D7F6-4589-957A-01EA75219C8E}"/>
    <dgm:cxn modelId="{6F5EACE2-C1C2-4545-9D69-1DC15AACB2C0}" srcId="{004317A6-43C2-4C44-BDA5-FD855542A15F}" destId="{3F92EB00-7864-4DF7-8B55-C85ED7AD9172}" srcOrd="0" destOrd="0" parTransId="{F3317C46-160E-4113-8F42-46A17CDB2410}" sibTransId="{10BE07D2-817E-4C84-AABC-53894E6E4EA8}"/>
    <dgm:cxn modelId="{3CA373EE-6536-437C-B230-B7E939A4FE52}" type="presOf" srcId="{7FA57560-C7CC-44FB-B0E2-E920CA429CE4}" destId="{FD38C778-5DCA-4DE6-B882-E05F8F555AD3}" srcOrd="0" destOrd="1" presId="urn:microsoft.com/office/officeart/2005/8/layout/default"/>
    <dgm:cxn modelId="{78E452FB-576D-4266-8575-61C32EC41C71}" type="presOf" srcId="{3D11DE1F-DED3-4DB8-A3BE-70F7CB908346}" destId="{65D1ADE9-40E3-471E-886A-FF902D60F20E}" srcOrd="0" destOrd="2" presId="urn:microsoft.com/office/officeart/2005/8/layout/default"/>
    <dgm:cxn modelId="{B43B84FB-0787-431F-A4F6-DBD6CD1FBFCA}" type="presOf" srcId="{28E7D1C1-A31B-4D8E-8F4D-1056173A5865}" destId="{FD38C778-5DCA-4DE6-B882-E05F8F555AD3}" srcOrd="0" destOrd="2" presId="urn:microsoft.com/office/officeart/2005/8/layout/default"/>
    <dgm:cxn modelId="{CC4120FE-0BE0-4E8D-AD67-37426CC1C262}" srcId="{034D1F9F-FF54-409A-83EE-5E14D3BA2CFE}" destId="{28E7D1C1-A31B-4D8E-8F4D-1056173A5865}" srcOrd="1" destOrd="0" parTransId="{EDA3E00E-87CC-44B3-8082-33090B0A8B8D}" sibTransId="{2961EEA4-B30D-42C4-844F-4D44F086B1B0}"/>
    <dgm:cxn modelId="{33D4435D-FE25-4FFE-BCC6-CCA1E23CAE09}" type="presParOf" srcId="{A342EE68-FA4A-4E94-BA5D-6929EB7E80E2}" destId="{FD38C778-5DCA-4DE6-B882-E05F8F555AD3}" srcOrd="0" destOrd="0" presId="urn:microsoft.com/office/officeart/2005/8/layout/default"/>
    <dgm:cxn modelId="{A4471E1F-F7B8-422F-A641-B8041E4C332A}" type="presParOf" srcId="{A342EE68-FA4A-4E94-BA5D-6929EB7E80E2}" destId="{4A083442-382E-414F-99E8-856C997FCCBA}" srcOrd="1" destOrd="0" presId="urn:microsoft.com/office/officeart/2005/8/layout/default"/>
    <dgm:cxn modelId="{F1EB1263-6538-4C5C-BA3E-DFCB7B5C2CCA}" type="presParOf" srcId="{A342EE68-FA4A-4E94-BA5D-6929EB7E80E2}" destId="{65D1ADE9-40E3-471E-886A-FF902D60F20E}" srcOrd="2" destOrd="0" presId="urn:microsoft.com/office/officeart/2005/8/layout/default"/>
    <dgm:cxn modelId="{735A5811-10FB-4234-802E-EFA5635EBBAE}" type="presParOf" srcId="{A342EE68-FA4A-4E94-BA5D-6929EB7E80E2}" destId="{62DD5F5B-1475-4060-BB0B-3DD5DB9422F6}" srcOrd="3" destOrd="0" presId="urn:microsoft.com/office/officeart/2005/8/layout/default"/>
    <dgm:cxn modelId="{64ECF6C3-FD71-49F5-AD03-7685D119840D}" type="presParOf" srcId="{A342EE68-FA4A-4E94-BA5D-6929EB7E80E2}" destId="{6E9E1B89-6EA2-422A-9D5F-0852A5A43F7E}" srcOrd="4" destOrd="0" presId="urn:microsoft.com/office/officeart/2005/8/layout/default"/>
    <dgm:cxn modelId="{60A6C039-939B-4134-A06C-D9E371EE8C66}" type="presParOf" srcId="{A342EE68-FA4A-4E94-BA5D-6929EB7E80E2}" destId="{DA0BFD92-4E6C-4DCD-997D-0CDDCD353ACD}" srcOrd="5" destOrd="0" presId="urn:microsoft.com/office/officeart/2005/8/layout/default"/>
    <dgm:cxn modelId="{7756167D-E03C-48D9-BFF1-A444409D034F}" type="presParOf" srcId="{A342EE68-FA4A-4E94-BA5D-6929EB7E80E2}" destId="{11B2F548-8650-4AE9-ACEC-AB873197B5C2}" srcOrd="6" destOrd="0" presId="urn:microsoft.com/office/officeart/2005/8/layout/default"/>
    <dgm:cxn modelId="{C4135FAC-F90A-4EEF-9D4E-92BDA4D45F04}" type="presParOf" srcId="{A342EE68-FA4A-4E94-BA5D-6929EB7E80E2}" destId="{E3A85FB7-595F-4251-95B3-37AB83F57DAA}" srcOrd="7" destOrd="0" presId="urn:microsoft.com/office/officeart/2005/8/layout/default"/>
    <dgm:cxn modelId="{FC0E3A59-1A56-477C-B18F-FD5C96206DF9}" type="presParOf" srcId="{A342EE68-FA4A-4E94-BA5D-6929EB7E80E2}" destId="{492CB34D-9B72-4965-ACF1-253E7461984C}" srcOrd="8" destOrd="0" presId="urn:microsoft.com/office/officeart/2005/8/layout/default"/>
    <dgm:cxn modelId="{F28A22CA-3106-4496-9221-4EE2D3D567B7}" type="presParOf" srcId="{A342EE68-FA4A-4E94-BA5D-6929EB7E80E2}" destId="{2B80A63F-2B93-4B99-A28D-ECDCB2CCB96B}" srcOrd="9" destOrd="0" presId="urn:microsoft.com/office/officeart/2005/8/layout/default"/>
    <dgm:cxn modelId="{4F8FC30E-7822-4619-8CFC-7F39466F816F}" type="presParOf" srcId="{A342EE68-FA4A-4E94-BA5D-6929EB7E80E2}" destId="{E076DDCE-3FC8-49E6-AB5D-6EE7F642675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8C778-5DCA-4DE6-B882-E05F8F555AD3}">
      <dsp:nvSpPr>
        <dsp:cNvPr id="0" name=""/>
        <dsp:cNvSpPr/>
      </dsp:nvSpPr>
      <dsp:spPr>
        <a:xfrm>
          <a:off x="1221978" y="2645"/>
          <a:ext cx="2706687" cy="16240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O" sz="1300" b="1" kern="1200" dirty="0"/>
            <a:t>Capa de Perímetro</a:t>
          </a:r>
          <a:endParaRPr lang="en-US" sz="13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/>
            <a:t>Firewalls: Monitoreo y control del tráfico entrante y saliente.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/>
            <a:t>Sistemas de Detección de Intrusos (</a:t>
          </a:r>
          <a:r>
            <a:rPr lang="es-CO" sz="1000" kern="1200" dirty="0" err="1"/>
            <a:t>IDS</a:t>
          </a:r>
          <a:r>
            <a:rPr lang="es-CO" sz="1000" kern="1200" dirty="0"/>
            <a:t>): Identificación de posibles amenazas y ataques.</a:t>
          </a:r>
          <a:endParaRPr lang="en-US" sz="1000" kern="1200" dirty="0"/>
        </a:p>
      </dsp:txBody>
      <dsp:txXfrm>
        <a:off x="1221978" y="2645"/>
        <a:ext cx="2706687" cy="1624012"/>
      </dsp:txXfrm>
    </dsp:sp>
    <dsp:sp modelId="{65D1ADE9-40E3-471E-886A-FF902D60F20E}">
      <dsp:nvSpPr>
        <dsp:cNvPr id="0" name=""/>
        <dsp:cNvSpPr/>
      </dsp:nvSpPr>
      <dsp:spPr>
        <a:xfrm>
          <a:off x="4199334" y="2645"/>
          <a:ext cx="2706687" cy="16240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O" sz="1300" b="1" kern="1200" dirty="0"/>
            <a:t>Capa de Red</a:t>
          </a:r>
          <a:endParaRPr lang="en-US" sz="13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/>
            <a:t>Segregación de Redes: Dividir la red en segmentos para limitar el acceso.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 err="1"/>
            <a:t>VPNs</a:t>
          </a:r>
          <a:r>
            <a:rPr lang="es-CO" sz="1000" kern="1200" dirty="0"/>
            <a:t>: Proporcionar acceso seguro a la red para usuarios remotos.</a:t>
          </a:r>
          <a:endParaRPr lang="en-US" sz="1000" kern="1200" dirty="0"/>
        </a:p>
      </dsp:txBody>
      <dsp:txXfrm>
        <a:off x="4199334" y="2645"/>
        <a:ext cx="2706687" cy="1624012"/>
      </dsp:txXfrm>
    </dsp:sp>
    <dsp:sp modelId="{6E9E1B89-6EA2-422A-9D5F-0852A5A43F7E}">
      <dsp:nvSpPr>
        <dsp:cNvPr id="0" name=""/>
        <dsp:cNvSpPr/>
      </dsp:nvSpPr>
      <dsp:spPr>
        <a:xfrm>
          <a:off x="1221978" y="1897327"/>
          <a:ext cx="2706687" cy="16240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O" sz="1300" b="1" kern="1200" dirty="0"/>
            <a:t>Capa de Aplicación</a:t>
          </a:r>
          <a:endParaRPr lang="en-US" sz="13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/>
            <a:t>Protección de Aplicaciones Web (</a:t>
          </a:r>
          <a:r>
            <a:rPr lang="es-CO" sz="1000" kern="1200" dirty="0" err="1"/>
            <a:t>WAF</a:t>
          </a:r>
          <a:r>
            <a:rPr lang="es-CO" sz="1000" kern="1200" dirty="0"/>
            <a:t>): Filtrar y monitorear el tráfico HTTP para proteger aplicaciones.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/>
            <a:t>Autenticación y Autorización: Implementar controles de acceso robustos.</a:t>
          </a:r>
          <a:endParaRPr lang="en-US" sz="1000" kern="1200" dirty="0"/>
        </a:p>
      </dsp:txBody>
      <dsp:txXfrm>
        <a:off x="1221978" y="1897327"/>
        <a:ext cx="2706687" cy="1624012"/>
      </dsp:txXfrm>
    </dsp:sp>
    <dsp:sp modelId="{11B2F548-8650-4AE9-ACEC-AB873197B5C2}">
      <dsp:nvSpPr>
        <dsp:cNvPr id="0" name=""/>
        <dsp:cNvSpPr/>
      </dsp:nvSpPr>
      <dsp:spPr>
        <a:xfrm>
          <a:off x="4199334" y="1897327"/>
          <a:ext cx="2706687" cy="16240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O" sz="1300" b="1" kern="1200" dirty="0"/>
            <a:t>Capa de Datos</a:t>
          </a:r>
          <a:endParaRPr lang="en-US" sz="13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/>
            <a:t>Cifrado de Datos: Proteger la información tanto en reposo como en tránsito.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/>
            <a:t>Clasificación de Datos: Identificar y clasificar datos sensibles para su manejo adecuado.</a:t>
          </a:r>
          <a:endParaRPr lang="en-US" sz="1000" kern="1200" dirty="0"/>
        </a:p>
      </dsp:txBody>
      <dsp:txXfrm>
        <a:off x="4199334" y="1897327"/>
        <a:ext cx="2706687" cy="1624012"/>
      </dsp:txXfrm>
    </dsp:sp>
    <dsp:sp modelId="{492CB34D-9B72-4965-ACF1-253E7461984C}">
      <dsp:nvSpPr>
        <dsp:cNvPr id="0" name=""/>
        <dsp:cNvSpPr/>
      </dsp:nvSpPr>
      <dsp:spPr>
        <a:xfrm>
          <a:off x="1221978" y="3792008"/>
          <a:ext cx="2706687" cy="16240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O" sz="1300" b="1" kern="1200" dirty="0"/>
            <a:t>Capa de Monitoreo y Respuesta</a:t>
          </a:r>
          <a:endParaRPr lang="en-US" sz="13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 err="1"/>
            <a:t>SIEM</a:t>
          </a:r>
          <a:r>
            <a:rPr lang="es-CO" sz="1000" kern="1200" dirty="0"/>
            <a:t> (Security </a:t>
          </a:r>
          <a:r>
            <a:rPr lang="es-CO" sz="1000" kern="1200" dirty="0" err="1"/>
            <a:t>Information</a:t>
          </a:r>
          <a:r>
            <a:rPr lang="es-CO" sz="1000" kern="1200" dirty="0"/>
            <a:t> and </a:t>
          </a:r>
          <a:r>
            <a:rPr lang="es-CO" sz="1000" kern="1200" dirty="0" err="1"/>
            <a:t>Event</a:t>
          </a:r>
          <a:r>
            <a:rPr lang="es-CO" sz="1000" kern="1200" dirty="0"/>
            <a:t> Management): Recopilación y análisis de registros de seguridad.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/>
            <a:t>Planes de Respuesta a Incidentes: Establecer procedimientos para responder a incidentes de seguridad.</a:t>
          </a:r>
          <a:endParaRPr lang="en-US" sz="1000" kern="1200" dirty="0"/>
        </a:p>
      </dsp:txBody>
      <dsp:txXfrm>
        <a:off x="1221978" y="3792008"/>
        <a:ext cx="2706687" cy="1624012"/>
      </dsp:txXfrm>
    </dsp:sp>
    <dsp:sp modelId="{E076DDCE-3FC8-49E6-AB5D-6EE7F6426754}">
      <dsp:nvSpPr>
        <dsp:cNvPr id="0" name=""/>
        <dsp:cNvSpPr/>
      </dsp:nvSpPr>
      <dsp:spPr>
        <a:xfrm>
          <a:off x="4199334" y="3792008"/>
          <a:ext cx="2706687" cy="16240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O" sz="1300" b="1" kern="1200" dirty="0"/>
            <a:t>Capa de Concienciación y Formación</a:t>
          </a:r>
          <a:endParaRPr lang="en-US" sz="13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/>
            <a:t>Capacitación de Empleados: Programas de formación en ciberseguridad para todo el personal.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CO" sz="1000" kern="1200" dirty="0"/>
            <a:t>Simulaciones de Ataques: Ejercicios para entrenar a los empleados en la identificación de amenazas.</a:t>
          </a:r>
          <a:endParaRPr lang="en-US" sz="1000" kern="1200" dirty="0"/>
        </a:p>
      </dsp:txBody>
      <dsp:txXfrm>
        <a:off x="4199334" y="3792008"/>
        <a:ext cx="2706687" cy="1624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 err="1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  <a:endParaRPr lang="es-CO" b="1" i="1" dirty="0">
              <a:solidFill>
                <a:srgbClr val="50A0E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Titulo Presentación Fuente Calibri 32pt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patrón- Fuente 16 pt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25006" y="118571"/>
            <a:ext cx="4098334" cy="916845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/>
              <a:t>La </a:t>
            </a:r>
            <a:r>
              <a:rPr lang="es-CO" b="1" i="1"/>
              <a:t>Escuela Superior de Guerra “General Rafael Reyes Prieto” </a:t>
            </a:r>
            <a:r>
              <a:rPr lang="es-ES"/>
              <a:t>está certificada bajo las normas internacionales </a:t>
            </a:r>
            <a:r>
              <a:rPr lang="es-ES" b="1"/>
              <a:t>ISO 9001:2015 </a:t>
            </a:r>
            <a:r>
              <a:rPr lang="es-ES"/>
              <a:t>e </a:t>
            </a:r>
            <a:r>
              <a:rPr lang="es-ES" b="1"/>
              <a:t>ISO 21001:2018.</a:t>
            </a:r>
            <a:endParaRPr lang="es-CO" b="1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057091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0" y="2224688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4" y="2124070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7E6233-AD01-D01B-0564-0312F9533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DB3121-B4B9-80B9-F22A-7AA4D2E77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6C8D6E-0E68-2C8A-D494-EF409EE3F5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35F2E99-AF2C-7355-4264-C244E0C78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BFE5140-E140-52B1-99EC-FC607B7DB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213F50A1-3189-1D9D-1D9C-4F2287815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52A7AD5-2912-A3CE-D8DD-C611DCB670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5A6222-6A7C-01F7-24FF-82470C36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872614-EB89-E144-9E4E-2D4AA73DAB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BAAF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108C34-0648-E57D-305C-F80A9B3BC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603AD-B1C2-8BB9-05BE-377E4B3BB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1220F-5AAB-4F21-38DD-244E6B3D7E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3BBE9-8700-9702-D663-6636AFD1B9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24/02/2025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" TargetMode="External"/><Relationship Id="rId2" Type="http://schemas.openxmlformats.org/officeDocument/2006/relationships/hyperlink" Target="https://www.microsoft.com/security/blo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hreat-modeling.com/dread-threat-modeling/" TargetMode="Externa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www.nist.gov/cyberframework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3050-C85C-4A15-0317-7BFD84D2F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731" y="2369075"/>
            <a:ext cx="7336116" cy="2119849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CO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O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 Infraestructura de Datos Espaciales (IDE) de la Dirección General Marítima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ES" altLang="es-CO" sz="1400" b="1" dirty="0">
                <a:latin typeface="Arial" panose="020B0604020202020204" pitchFamily="34" charset="0"/>
                <a:cs typeface="Arial" panose="020B0604020202020204" pitchFamily="34" charset="0"/>
              </a:rPr>
              <a:t>Estudio de Caso: Modelamiento de Amenazas Cibernéticas con </a:t>
            </a:r>
            <a:r>
              <a:rPr lang="es-ES" altLang="es-CO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STRIDE</a:t>
            </a:r>
            <a:r>
              <a:rPr lang="es-ES" altLang="es-CO" sz="1400" b="1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altLang="es-CO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Zabbix</a:t>
            </a:r>
            <a:endParaRPr lang="es-CO" altLang="es-C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238CB2-272D-143D-18E4-7C9BB246AEA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1815" y="4835428"/>
            <a:ext cx="7676230" cy="435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Presentado por:</a:t>
            </a:r>
          </a:p>
          <a:p>
            <a:pPr>
              <a:lnSpc>
                <a:spcPct val="100000"/>
              </a:lnSpc>
            </a:pPr>
            <a:r>
              <a:rPr lang="es-E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CC. EDUARDO FABRE CUJAR. 		MY.  LATORRE </a:t>
            </a:r>
            <a:r>
              <a:rPr lang="es-ES" sz="1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JACOME</a:t>
            </a:r>
            <a:r>
              <a:rPr lang="es-E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LUIS</a:t>
            </a:r>
          </a:p>
          <a:p>
            <a:pPr>
              <a:lnSpc>
                <a:spcPct val="100000"/>
              </a:lnSpc>
            </a:pPr>
            <a:r>
              <a:rPr lang="es-E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es-E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sz="1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LOPEZ</a:t>
            </a:r>
            <a:r>
              <a:rPr lang="es-E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ZAPATA </a:t>
            </a:r>
            <a:r>
              <a:rPr lang="es-ES" sz="1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DOLMAN</a:t>
            </a:r>
            <a:r>
              <a:rPr lang="es-E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s-ES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	</a:t>
            </a: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52CC4-41D6-DC8A-7265-D6F3F6AB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620CA6-D62A-94B1-E96D-BB2A857D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506" y="172452"/>
            <a:ext cx="5705268" cy="67297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CO" sz="2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Diseño de Diagrama de Seguridad Multicapa</a:t>
            </a:r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6CFD29E-94A4-17D6-997F-FE360DFD9726}"/>
              </a:ext>
            </a:extLst>
          </p:cNvPr>
          <p:cNvGrpSpPr/>
          <p:nvPr/>
        </p:nvGrpSpPr>
        <p:grpSpPr>
          <a:xfrm>
            <a:off x="949972" y="278592"/>
            <a:ext cx="869596" cy="638552"/>
            <a:chOff x="2194871" y="2241224"/>
            <a:chExt cx="570626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6928443-FA25-E46C-E890-759C1FAF658E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1C1ED33-255D-C91E-F6D4-ED8C5104FEB4}"/>
                </a:ext>
              </a:extLst>
            </p:cNvPr>
            <p:cNvSpPr txBox="1"/>
            <p:nvPr/>
          </p:nvSpPr>
          <p:spPr>
            <a:xfrm>
              <a:off x="2235324" y="2276581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05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D85A2E-9245-E53F-A164-E173CA526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344971"/>
              </p:ext>
            </p:extLst>
          </p:nvPr>
        </p:nvGraphicFramePr>
        <p:xfrm>
          <a:off x="1415594" y="10751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6735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22" y="208780"/>
            <a:ext cx="10034183" cy="606286"/>
          </a:xfrm>
        </p:spPr>
        <p:txBody>
          <a:bodyPr>
            <a:noAutofit/>
          </a:bodyPr>
          <a:lstStyle/>
          <a:p>
            <a:pPr defTabSz="309563" hangingPunct="0"/>
            <a:r>
              <a:rPr lang="es-MX" sz="28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Medidas de Mitigación</a:t>
            </a:r>
            <a:endParaRPr lang="en-US" sz="2800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BC4F182-B943-BCFC-13B6-61129FE6246A}"/>
              </a:ext>
            </a:extLst>
          </p:cNvPr>
          <p:cNvGrpSpPr/>
          <p:nvPr/>
        </p:nvGrpSpPr>
        <p:grpSpPr>
          <a:xfrm>
            <a:off x="982320" y="220915"/>
            <a:ext cx="866317" cy="638552"/>
            <a:chOff x="2241708" y="2086377"/>
            <a:chExt cx="568474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729922F6-50DF-0B40-4F2D-F9A7D133B966}"/>
                </a:ext>
              </a:extLst>
            </p:cNvPr>
            <p:cNvSpPr/>
            <p:nvPr/>
          </p:nvSpPr>
          <p:spPr>
            <a:xfrm>
              <a:off x="2241708" y="2086377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DA1D9E2-95FD-A26B-382B-8AA65F554837}"/>
                </a:ext>
              </a:extLst>
            </p:cNvPr>
            <p:cNvSpPr txBox="1"/>
            <p:nvPr/>
          </p:nvSpPr>
          <p:spPr>
            <a:xfrm>
              <a:off x="2280009" y="2125708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06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FE3BCC2E-9926-73E0-94CB-65BF87A38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653438"/>
              </p:ext>
            </p:extLst>
          </p:nvPr>
        </p:nvGraphicFramePr>
        <p:xfrm>
          <a:off x="1248119" y="828227"/>
          <a:ext cx="9695762" cy="584675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851062">
                  <a:extLst>
                    <a:ext uri="{9D8B030D-6E8A-4147-A177-3AD203B41FA5}">
                      <a16:colId xmlns:a16="http://schemas.microsoft.com/office/drawing/2014/main" val="2925154505"/>
                    </a:ext>
                  </a:extLst>
                </a:gridCol>
                <a:gridCol w="1614173">
                  <a:extLst>
                    <a:ext uri="{9D8B030D-6E8A-4147-A177-3AD203B41FA5}">
                      <a16:colId xmlns:a16="http://schemas.microsoft.com/office/drawing/2014/main" val="3652799910"/>
                    </a:ext>
                  </a:extLst>
                </a:gridCol>
                <a:gridCol w="1614173">
                  <a:extLst>
                    <a:ext uri="{9D8B030D-6E8A-4147-A177-3AD203B41FA5}">
                      <a16:colId xmlns:a16="http://schemas.microsoft.com/office/drawing/2014/main" val="4188131828"/>
                    </a:ext>
                  </a:extLst>
                </a:gridCol>
                <a:gridCol w="1353478">
                  <a:extLst>
                    <a:ext uri="{9D8B030D-6E8A-4147-A177-3AD203B41FA5}">
                      <a16:colId xmlns:a16="http://schemas.microsoft.com/office/drawing/2014/main" val="1291749922"/>
                    </a:ext>
                  </a:extLst>
                </a:gridCol>
                <a:gridCol w="1514189">
                  <a:extLst>
                    <a:ext uri="{9D8B030D-6E8A-4147-A177-3AD203B41FA5}">
                      <a16:colId xmlns:a16="http://schemas.microsoft.com/office/drawing/2014/main" val="1128946574"/>
                    </a:ext>
                  </a:extLst>
                </a:gridCol>
                <a:gridCol w="1748687">
                  <a:extLst>
                    <a:ext uri="{9D8B030D-6E8A-4147-A177-3AD203B41FA5}">
                      <a16:colId xmlns:a16="http://schemas.microsoft.com/office/drawing/2014/main" val="3191423174"/>
                    </a:ext>
                  </a:extLst>
                </a:gridCol>
              </a:tblGrid>
              <a:tr h="1729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 dirty="0">
                          <a:effectLst/>
                        </a:rPr>
                        <a:t>Amenaza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Descripción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Ejemplo de Amenaza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Probabilidad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Impacto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Medidas de Mitigación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extLst>
                  <a:ext uri="{0D108BD9-81ED-4DB2-BD59-A6C34878D82A}">
                    <a16:rowId xmlns:a16="http://schemas.microsoft.com/office/drawing/2014/main" val="3087619057"/>
                  </a:ext>
                </a:extLst>
              </a:tr>
              <a:tr h="6527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Spoofing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 dirty="0">
                          <a:effectLst/>
                        </a:rPr>
                        <a:t>Suplantación de identidad mediante engaño de credenciales.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Ataque de phishing para obtener credenciales de un administrador.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Alta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Alto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Autenticación de dos factores (2FA).</a:t>
                      </a:r>
                      <a:br>
                        <a:rPr lang="es-CO" sz="1000" kern="100">
                          <a:effectLst/>
                        </a:rPr>
                      </a:br>
                      <a:r>
                        <a:rPr lang="es-CO" sz="1000" kern="100">
                          <a:effectLst/>
                        </a:rPr>
                        <a:t>- Capacitación sobre identificación de phishing.</a:t>
                      </a:r>
                      <a:br>
                        <a:rPr lang="es-CO" sz="1000" kern="100">
                          <a:effectLst/>
                        </a:rPr>
                      </a:br>
                      <a:r>
                        <a:rPr lang="es-CO" sz="1000" kern="100">
                          <a:effectLst/>
                        </a:rPr>
                        <a:t>- Uso de autenticación robusta.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extLst>
                  <a:ext uri="{0D108BD9-81ED-4DB2-BD59-A6C34878D82A}">
                    <a16:rowId xmlns:a16="http://schemas.microsoft.com/office/drawing/2014/main" val="2362381771"/>
                  </a:ext>
                </a:extLst>
              </a:tr>
              <a:tr h="6964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Tampering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Manipulación no autorizada de datos o configuraciones.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Modificación de configuraciones en el servidor Zabbix.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Media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Alto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- Controles de acceso estrictos.</a:t>
                      </a:r>
                      <a:br>
                        <a:rPr lang="es-CO" sz="1000" kern="100">
                          <a:effectLst/>
                        </a:rPr>
                      </a:br>
                      <a:r>
                        <a:rPr lang="es-CO" sz="1000" kern="100">
                          <a:effectLst/>
                        </a:rPr>
                        <a:t>- Auditorías de configuración.</a:t>
                      </a:r>
                      <a:br>
                        <a:rPr lang="es-CO" sz="1000" kern="100">
                          <a:effectLst/>
                        </a:rPr>
                      </a:br>
                      <a:r>
                        <a:rPr lang="es-CO" sz="1000" kern="100">
                          <a:effectLst/>
                        </a:rPr>
                        <a:t>- Monitoreo de integridad de archivos.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extLst>
                  <a:ext uri="{0D108BD9-81ED-4DB2-BD59-A6C34878D82A}">
                    <a16:rowId xmlns:a16="http://schemas.microsoft.com/office/drawing/2014/main" val="2780074973"/>
                  </a:ext>
                </a:extLst>
              </a:tr>
              <a:tr h="7400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Repudiation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Negación de acciones realizadas en el sistema por el usuario.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Un empleado niega haber modificado datos críticos.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Media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Medio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- Implementar auditorías de acciones.</a:t>
                      </a:r>
                      <a:br>
                        <a:rPr lang="es-CO" sz="1000" kern="100">
                          <a:effectLst/>
                        </a:rPr>
                      </a:br>
                      <a:r>
                        <a:rPr lang="es-CO" sz="1000" kern="100">
                          <a:effectLst/>
                        </a:rPr>
                        <a:t>- Políticas claras sobre el uso del sistema.</a:t>
                      </a:r>
                      <a:br>
                        <a:rPr lang="es-CO" sz="1000" kern="100">
                          <a:effectLst/>
                        </a:rPr>
                      </a:br>
                      <a:r>
                        <a:rPr lang="es-CO" sz="1000" kern="100">
                          <a:effectLst/>
                        </a:rPr>
                        <a:t>- Formación sobre la integridad de datos.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extLst>
                  <a:ext uri="{0D108BD9-81ED-4DB2-BD59-A6C34878D82A}">
                    <a16:rowId xmlns:a16="http://schemas.microsoft.com/office/drawing/2014/main" val="3930037994"/>
                  </a:ext>
                </a:extLst>
              </a:tr>
              <a:tr h="7400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Information Disclosure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Fugas de información confidencial o sensible.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Acceso a metadatos sensibles a través de una vulnerabilidad.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Alta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Alto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- Cifrado de datos en reposo y en tránsito.</a:t>
                      </a:r>
                      <a:br>
                        <a:rPr lang="es-CO" sz="1000" kern="100">
                          <a:effectLst/>
                        </a:rPr>
                      </a:br>
                      <a:r>
                        <a:rPr lang="es-CO" sz="1000" kern="100">
                          <a:effectLst/>
                        </a:rPr>
                        <a:t>- Pruebas de penetración regulares.</a:t>
                      </a:r>
                      <a:br>
                        <a:rPr lang="es-CO" sz="1000" kern="100">
                          <a:effectLst/>
                        </a:rPr>
                      </a:br>
                      <a:r>
                        <a:rPr lang="es-CO" sz="1000" kern="100">
                          <a:effectLst/>
                        </a:rPr>
                        <a:t>- Políticas de acceso restringido.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extLst>
                  <a:ext uri="{0D108BD9-81ED-4DB2-BD59-A6C34878D82A}">
                    <a16:rowId xmlns:a16="http://schemas.microsoft.com/office/drawing/2014/main" val="2418689362"/>
                  </a:ext>
                </a:extLst>
              </a:tr>
              <a:tr h="6527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Denial of Service (DoS)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Ataques que buscan hacer un servicio inaccesible.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Ataque DDoS que afecta el servidor Zabbix.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Alta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Alto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- Soluciones de mitigación de DDoS.</a:t>
                      </a:r>
                      <a:br>
                        <a:rPr lang="es-CO" sz="1000" kern="100">
                          <a:effectLst/>
                        </a:rPr>
                      </a:br>
                      <a:r>
                        <a:rPr lang="es-CO" sz="1000" kern="100">
                          <a:effectLst/>
                        </a:rPr>
                        <a:t>- Plan de respuesta ante incidentes.</a:t>
                      </a:r>
                      <a:br>
                        <a:rPr lang="es-CO" sz="1000" kern="100">
                          <a:effectLst/>
                        </a:rPr>
                      </a:br>
                      <a:r>
                        <a:rPr lang="es-CO" sz="1000" kern="100">
                          <a:effectLst/>
                        </a:rPr>
                        <a:t>- Uso de CDN para absorber tráfico.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extLst>
                  <a:ext uri="{0D108BD9-81ED-4DB2-BD59-A6C34878D82A}">
                    <a16:rowId xmlns:a16="http://schemas.microsoft.com/office/drawing/2014/main" val="2070178211"/>
                  </a:ext>
                </a:extLst>
              </a:tr>
              <a:tr h="6964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Elevation of Privilege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Escalada de privilegios de un usuario restringido a uno con mayores permisos.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Un usuario explota una vulnerabilidad para obtener acceso administrativo.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Media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>
                          <a:effectLst/>
                        </a:rPr>
                        <a:t>Alto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000" kern="100" dirty="0">
                          <a:effectLst/>
                        </a:rPr>
                        <a:t>- Revisión periódica de privilegios.</a:t>
                      </a:r>
                      <a:br>
                        <a:rPr lang="es-CO" sz="1000" kern="100" dirty="0">
                          <a:effectLst/>
                        </a:rPr>
                      </a:br>
                      <a:r>
                        <a:rPr lang="es-CO" sz="1000" kern="100" dirty="0">
                          <a:effectLst/>
                        </a:rPr>
                        <a:t>- Pruebas de seguridad de aplicaciones.</a:t>
                      </a:r>
                      <a:br>
                        <a:rPr lang="es-CO" sz="1000" kern="100" dirty="0">
                          <a:effectLst/>
                        </a:rPr>
                      </a:br>
                      <a:r>
                        <a:rPr lang="es-CO" sz="1000" kern="100" dirty="0">
                          <a:effectLst/>
                        </a:rPr>
                        <a:t>- Principio de privilegio mínimo.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771" marR="40771" marT="0" marB="0" anchor="ctr"/>
                </a:tc>
                <a:extLst>
                  <a:ext uri="{0D108BD9-81ED-4DB2-BD59-A6C34878D82A}">
                    <a16:rowId xmlns:a16="http://schemas.microsoft.com/office/drawing/2014/main" val="2377235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66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256FD-565F-084A-50FF-D7F0716C4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6605F-C67D-2121-A29D-5C43691F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22" y="208780"/>
            <a:ext cx="10034183" cy="606286"/>
          </a:xfrm>
        </p:spPr>
        <p:txBody>
          <a:bodyPr>
            <a:noAutofit/>
          </a:bodyPr>
          <a:lstStyle/>
          <a:p>
            <a:pPr defTabSz="309563" hangingPunct="0"/>
            <a:r>
              <a:rPr lang="es-MX" sz="2800" b="1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Medidas de Mitigación</a:t>
            </a:r>
            <a:endParaRPr lang="en-US" sz="2800" b="1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6B5DD68-3B06-8FA0-E2AF-89C0B497FD98}"/>
              </a:ext>
            </a:extLst>
          </p:cNvPr>
          <p:cNvGrpSpPr/>
          <p:nvPr/>
        </p:nvGrpSpPr>
        <p:grpSpPr>
          <a:xfrm>
            <a:off x="982320" y="220915"/>
            <a:ext cx="866317" cy="638552"/>
            <a:chOff x="2241708" y="2086377"/>
            <a:chExt cx="568474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7F78CEC-B88D-0B72-8518-FC5DB095F0F3}"/>
                </a:ext>
              </a:extLst>
            </p:cNvPr>
            <p:cNvSpPr/>
            <p:nvPr/>
          </p:nvSpPr>
          <p:spPr>
            <a:xfrm>
              <a:off x="2241708" y="2086377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83F2FD45-1E32-FB7D-03BC-70E01A61CC80}"/>
                </a:ext>
              </a:extLst>
            </p:cNvPr>
            <p:cNvSpPr txBox="1"/>
            <p:nvPr/>
          </p:nvSpPr>
          <p:spPr>
            <a:xfrm>
              <a:off x="2280009" y="2125708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06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EB8121B2-785D-5D7B-B791-AB8290C6EFB5}"/>
              </a:ext>
            </a:extLst>
          </p:cNvPr>
          <p:cNvSpPr txBox="1"/>
          <p:nvPr/>
        </p:nvSpPr>
        <p:spPr>
          <a:xfrm>
            <a:off x="982320" y="859467"/>
            <a:ext cx="4056608" cy="453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O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Evaluación de las Medidas de Mitigación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s-CO" sz="1600" b="1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Efectividad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CO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endParaRPr lang="es-CO" sz="16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Impacto</a:t>
            </a:r>
          </a:p>
          <a:p>
            <a:pPr>
              <a:lnSpc>
                <a:spcPct val="150000"/>
              </a:lnSpc>
            </a:pPr>
            <a:endParaRPr lang="es-CO" sz="1600" b="1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s-CO" sz="1600" b="1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Costo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CO" sz="1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213849-B1DD-FDDA-7613-DD7D665DB4AD}"/>
              </a:ext>
            </a:extLst>
          </p:cNvPr>
          <p:cNvSpPr txBox="1"/>
          <p:nvPr/>
        </p:nvSpPr>
        <p:spPr>
          <a:xfrm>
            <a:off x="6201383" y="1716931"/>
            <a:ext cx="5102158" cy="426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Métricas de Evaluación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Completitud: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han identificado las amenazas más relevantes, pero es crucial realizar revisiones periódicas para abordar nuevas vulnerabilidades.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Precisión: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Las amenazas identificadas son pertinentes y reflejan riesgos reales para la IDE y el sistema </a:t>
            </a:r>
            <a:r>
              <a:rPr lang="es-CO" sz="14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Zabbix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Viabilidad: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Las medidas de mitigación son viables y factibles, considerando los recursos disponibles.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Costo-beneficio: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Las medidas proporcionan un retorno de inversión adecuado al reducir el riesgo de incidentes costosos.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Claridad y Organización: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El informe está estructurado de manera clara y lógica, facilitando la comprensión de las amenazas y las soluciones propuestas.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Efectividad – deGerencia.com">
            <a:extLst>
              <a:ext uri="{FF2B5EF4-FFF2-40B4-BE49-F238E27FC236}">
                <a16:creationId xmlns:a16="http://schemas.microsoft.com/office/drawing/2014/main" id="{7B535666-7F54-3992-24B8-1E0025700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88" y="2057401"/>
            <a:ext cx="1250242" cy="8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pacto - Iconos gratis de usuario">
            <a:extLst>
              <a:ext uri="{FF2B5EF4-FFF2-40B4-BE49-F238E27FC236}">
                <a16:creationId xmlns:a16="http://schemas.microsoft.com/office/drawing/2014/main" id="{D928987C-FE90-BF76-63AC-44B208FA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95" y="3614729"/>
            <a:ext cx="1094435" cy="109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Precio dólar - Descarga iconos gratis">
            <a:extLst>
              <a:ext uri="{FF2B5EF4-FFF2-40B4-BE49-F238E27FC236}">
                <a16:creationId xmlns:a16="http://schemas.microsoft.com/office/drawing/2014/main" id="{FE15F927-C74E-FBF1-9102-C369D71E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34" y="5146096"/>
            <a:ext cx="1190196" cy="11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0DA9759A-BD1E-A631-EB11-3B746BE4F51C}"/>
              </a:ext>
            </a:extLst>
          </p:cNvPr>
          <p:cNvSpPr/>
          <p:nvPr/>
        </p:nvSpPr>
        <p:spPr>
          <a:xfrm>
            <a:off x="3861848" y="2926710"/>
            <a:ext cx="1731556" cy="15771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69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904" y="428747"/>
            <a:ext cx="10791657" cy="441843"/>
          </a:xfrm>
        </p:spPr>
        <p:txBody>
          <a:bodyPr>
            <a:noAutofit/>
          </a:bodyPr>
          <a:lstStyle/>
          <a:p>
            <a:r>
              <a:rPr lang="es-CO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7868D1B-21F7-E356-1F85-8D95B6F93D32}"/>
              </a:ext>
            </a:extLst>
          </p:cNvPr>
          <p:cNvGrpSpPr/>
          <p:nvPr/>
        </p:nvGrpSpPr>
        <p:grpSpPr>
          <a:xfrm>
            <a:off x="1251529" y="222692"/>
            <a:ext cx="840621" cy="638552"/>
            <a:chOff x="2194871" y="2241224"/>
            <a:chExt cx="551612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896C750-D8C5-130C-C385-410DF9B93BB9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7212C22-089B-916C-576C-CF3A9E9CB562}"/>
                </a:ext>
              </a:extLst>
            </p:cNvPr>
            <p:cNvSpPr txBox="1"/>
            <p:nvPr/>
          </p:nvSpPr>
          <p:spPr>
            <a:xfrm>
              <a:off x="2216310" y="2260439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07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A74D87A-938F-99FB-8C50-74689B851470}"/>
              </a:ext>
            </a:extLst>
          </p:cNvPr>
          <p:cNvSpPr txBox="1"/>
          <p:nvPr/>
        </p:nvSpPr>
        <p:spPr>
          <a:xfrm>
            <a:off x="756326" y="1048472"/>
            <a:ext cx="8621138" cy="4990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Conclusiones y Recomendaciones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CO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 implementación del modelo </a:t>
            </a:r>
            <a:r>
              <a:rPr lang="es-CO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STRIDE</a:t>
            </a:r>
            <a:r>
              <a:rPr lang="es-CO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ha permitido identificar amenazas significativas para la Infraestructura de Datos Espaciales de DIMAR. Se recomienda: 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CO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Implementar las Medidas Propuestas:</a:t>
            </a:r>
            <a:r>
              <a:rPr lang="es-CO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Adoptar las medidas de mitigación identificadas, priorizando aquellas con mayor impacto y probabilidad.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Auditorías y Revisión Continua:</a:t>
            </a:r>
            <a:r>
              <a:rPr lang="es-CO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Realizar auditorías de seguridad periódicas para evaluar la efectividad de las medidas y ajustar las políticas según sea necesario.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Capacitación Continua:</a:t>
            </a:r>
            <a:r>
              <a:rPr lang="es-CO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Mantener programas de capacitación en ciberseguridad para todo el personal, asegurando que estén al tanto de las mejores prácticas y amenazas emergentes.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Colaboración con Expertos:</a:t>
            </a:r>
            <a:r>
              <a:rPr lang="es-CO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Considerar la colaboración con expertos en ciberseguridad para evaluar la infraestructura y proporcionar asesoramiento adicional.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CO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21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06E5A-BB0D-BD83-24CD-87839227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A687D-5D1D-070F-346F-CC8DA28F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904" y="428747"/>
            <a:ext cx="10791657" cy="441843"/>
          </a:xfrm>
        </p:spPr>
        <p:txBody>
          <a:bodyPr>
            <a:noAutofit/>
          </a:bodyPr>
          <a:lstStyle/>
          <a:p>
            <a:r>
              <a:rPr lang="es-CO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BIBLIOGRAFÍA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2680A6B-FBD5-2146-4AEE-E058B901CCA2}"/>
              </a:ext>
            </a:extLst>
          </p:cNvPr>
          <p:cNvGrpSpPr/>
          <p:nvPr/>
        </p:nvGrpSpPr>
        <p:grpSpPr>
          <a:xfrm>
            <a:off x="1251529" y="222692"/>
            <a:ext cx="840621" cy="638552"/>
            <a:chOff x="2194871" y="2241224"/>
            <a:chExt cx="551612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1C054EC9-48EA-BF2D-1A4F-78B67E27C761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D118FE17-C01D-6D2A-9394-B809A82B83EE}"/>
                </a:ext>
              </a:extLst>
            </p:cNvPr>
            <p:cNvSpPr txBox="1"/>
            <p:nvPr/>
          </p:nvSpPr>
          <p:spPr>
            <a:xfrm>
              <a:off x="2216310" y="2260439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07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F658E82-B8E4-AD69-7EB2-B65F4238D937}"/>
              </a:ext>
            </a:extLst>
          </p:cNvPr>
          <p:cNvSpPr txBox="1"/>
          <p:nvPr/>
        </p:nvSpPr>
        <p:spPr>
          <a:xfrm>
            <a:off x="756326" y="1048472"/>
            <a:ext cx="8621138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CDACD7-2FDF-ACEF-8597-0E79C5305B90}"/>
              </a:ext>
            </a:extLst>
          </p:cNvPr>
          <p:cNvSpPr txBox="1"/>
          <p:nvPr/>
        </p:nvSpPr>
        <p:spPr>
          <a:xfrm>
            <a:off x="756326" y="1260581"/>
            <a:ext cx="9321530" cy="443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Cisco. (2022). </a:t>
            </a:r>
            <a:r>
              <a:rPr lang="es-CO" sz="14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Mejores prácticas de arquitectura de seguridad de red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Documentos técnicos de seguridad de Cisco.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ISO/IEC 27001:2022. </a:t>
            </a:r>
            <a:r>
              <a:rPr lang="es-CO" sz="14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Seguridad de la información, ciberseguridad y protección de la privacidad – Sistemas de gestión de la seguridad de la información – Requisitos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Organización Internacional de Normalización.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Microsoft. (2022). </a:t>
            </a:r>
            <a:r>
              <a:rPr lang="es-CO" sz="14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Modelado de amenazas </a:t>
            </a:r>
            <a:r>
              <a:rPr lang="es-CO" sz="1400" i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STRIDE</a:t>
            </a:r>
            <a:r>
              <a:rPr lang="es-CO" sz="14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identificación y mitigación de amenazas de seguridad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Blog de seguridad de Microsoft. Recuperado de </a:t>
            </a:r>
            <a:r>
              <a:rPr lang="es-CO" sz="14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https://www.microsoft.com/security/blog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MITRE. (s.f.). </a:t>
            </a:r>
            <a:r>
              <a:rPr lang="es-CO" sz="14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MITRE </a:t>
            </a:r>
            <a:r>
              <a:rPr lang="es-CO" sz="1400" i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ATT&amp;CK</a:t>
            </a:r>
            <a:r>
              <a:rPr lang="es-CO" sz="14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400" i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framework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MITRE. </a:t>
            </a:r>
            <a:r>
              <a:rPr lang="es-CO" sz="14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https://attack.mitre.org/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NIST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(2021). </a:t>
            </a:r>
            <a:r>
              <a:rPr lang="es-CO" sz="14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Marco para mejorar la ciberseguridad de infraestructuras críticas (versión 1.1)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Instituto Nacional de Estándares y Tecnología (</a:t>
            </a:r>
            <a:r>
              <a:rPr lang="es-CO" sz="14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NIST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 Recuperado de </a:t>
            </a:r>
            <a:r>
              <a:rPr lang="es-CO" sz="14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https://www.nist.gov/cyberframework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OpenAI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(2025, 18 de febrero). </a:t>
            </a:r>
            <a:r>
              <a:rPr lang="es-CO" sz="14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Respuesta generada por </a:t>
            </a:r>
            <a:r>
              <a:rPr lang="es-CO" sz="1400" i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ChatGPT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[Modelo de lenguaje de IA]. </a:t>
            </a:r>
            <a:r>
              <a:rPr lang="es-CO" sz="14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OpenAI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Disponible en </a:t>
            </a:r>
            <a:r>
              <a:rPr lang="es-CO" sz="14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https://chat.openai.com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Threat-Modeling.com. (2025). </a:t>
            </a:r>
            <a:r>
              <a:rPr lang="es-CO" sz="1400" i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DREAD</a:t>
            </a:r>
            <a:r>
              <a:rPr lang="es-CO" sz="14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400" i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Threat</a:t>
            </a:r>
            <a:r>
              <a:rPr lang="es-CO" sz="14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400" i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Modeling</a:t>
            </a: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s-CO" sz="14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https://threat-modeling.com/dread-threat-modeling/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CO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CO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984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7763503" y="1196521"/>
            <a:ext cx="3064626" cy="794701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B658123-4D3F-1B9B-13F4-92C2235560A9}"/>
              </a:ext>
            </a:extLst>
          </p:cNvPr>
          <p:cNvGrpSpPr/>
          <p:nvPr/>
        </p:nvGrpSpPr>
        <p:grpSpPr>
          <a:xfrm>
            <a:off x="632197" y="1410352"/>
            <a:ext cx="879327" cy="638552"/>
            <a:chOff x="2194871" y="2241224"/>
            <a:chExt cx="577011" cy="435519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4808B6A-F6BB-A60E-6A3B-597DC93793D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67CFA8-57BE-E456-D50E-BD3779DEEA5D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01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01118BDF-A3DF-6AAB-89AE-63F16AEC90FD}"/>
              </a:ext>
            </a:extLst>
          </p:cNvPr>
          <p:cNvSpPr txBox="1">
            <a:spLocks/>
          </p:cNvSpPr>
          <p:nvPr/>
        </p:nvSpPr>
        <p:spPr>
          <a:xfrm>
            <a:off x="1292277" y="1369423"/>
            <a:ext cx="5400353" cy="6385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Introducción </a:t>
            </a:r>
            <a:endParaRPr lang="es-CO" sz="28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CF8D6418-E10B-A2BA-9C0C-F169ED7A5B93}"/>
              </a:ext>
            </a:extLst>
          </p:cNvPr>
          <p:cNvSpPr txBox="1">
            <a:spLocks/>
          </p:cNvSpPr>
          <p:nvPr/>
        </p:nvSpPr>
        <p:spPr>
          <a:xfrm>
            <a:off x="1325628" y="2858154"/>
            <a:ext cx="6927039" cy="638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de Riesgos</a:t>
            </a:r>
            <a:endParaRPr lang="es-CO" sz="28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F3F5211C-F297-5209-B5B9-6B5C4500BD8C}"/>
              </a:ext>
            </a:extLst>
          </p:cNvPr>
          <p:cNvSpPr txBox="1">
            <a:spLocks/>
          </p:cNvSpPr>
          <p:nvPr/>
        </p:nvSpPr>
        <p:spPr>
          <a:xfrm>
            <a:off x="1292277" y="2362894"/>
            <a:ext cx="670478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s-CO" sz="28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Descripción del escenario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665B44F3-CA15-D28E-A368-C4DE41BE5BAE}"/>
              </a:ext>
            </a:extLst>
          </p:cNvPr>
          <p:cNvSpPr txBox="1">
            <a:spLocks/>
          </p:cNvSpPr>
          <p:nvPr/>
        </p:nvSpPr>
        <p:spPr>
          <a:xfrm>
            <a:off x="1384998" y="4115693"/>
            <a:ext cx="7388593" cy="6385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br>
              <a:rPr lang="es-E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CO" sz="28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66DA13EF-664D-6395-3F85-1B236F68A29E}"/>
              </a:ext>
            </a:extLst>
          </p:cNvPr>
          <p:cNvSpPr txBox="1">
            <a:spLocks/>
          </p:cNvSpPr>
          <p:nvPr/>
        </p:nvSpPr>
        <p:spPr>
          <a:xfrm>
            <a:off x="1399343" y="4603214"/>
            <a:ext cx="670478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s-CO" sz="28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Medidas de Mitigación</a:t>
            </a:r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E48828B2-F428-BB92-0E8B-9E9765B8E45F}"/>
              </a:ext>
            </a:extLst>
          </p:cNvPr>
          <p:cNvSpPr txBox="1">
            <a:spLocks/>
          </p:cNvSpPr>
          <p:nvPr/>
        </p:nvSpPr>
        <p:spPr>
          <a:xfrm>
            <a:off x="964048" y="1006640"/>
            <a:ext cx="670478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s-CO" sz="3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Modelamiento de Amenazas Cibernéticas con </a:t>
            </a:r>
            <a:r>
              <a:rPr lang="es-E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STRIDE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Zabbix</a:t>
            </a:r>
            <a:endParaRPr lang="es-CO" sz="3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63F7DFAD-291D-781E-80F3-E7626B891C95}"/>
              </a:ext>
            </a:extLst>
          </p:cNvPr>
          <p:cNvGrpSpPr/>
          <p:nvPr/>
        </p:nvGrpSpPr>
        <p:grpSpPr>
          <a:xfrm>
            <a:off x="645710" y="2156118"/>
            <a:ext cx="879327" cy="638552"/>
            <a:chOff x="2194871" y="2241224"/>
            <a:chExt cx="577011" cy="435519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B9AE613-B505-C7FE-F148-CF0C1B7A026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 dirty="0"/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0ED5FB97-7E55-5DC0-535C-D05ECC82E6F1}"/>
                </a:ext>
              </a:extLst>
            </p:cNvPr>
            <p:cNvSpPr txBox="1"/>
            <p:nvPr/>
          </p:nvSpPr>
          <p:spPr>
            <a:xfrm>
              <a:off x="2241709" y="2290965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02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D0763F54-4434-B749-FA6E-6AE7177154D5}"/>
              </a:ext>
            </a:extLst>
          </p:cNvPr>
          <p:cNvGrpSpPr/>
          <p:nvPr/>
        </p:nvGrpSpPr>
        <p:grpSpPr>
          <a:xfrm>
            <a:off x="633154" y="2929810"/>
            <a:ext cx="879327" cy="638552"/>
            <a:chOff x="2194871" y="2241224"/>
            <a:chExt cx="577011" cy="435519"/>
          </a:xfrm>
        </p:grpSpPr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9F1C8EB6-5D6F-B0B4-A67D-C2AF22CD0DD6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 dirty="0"/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0D02782-F99F-3053-594F-D33F2D3B0BDB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E5315D6C-7E65-4CCF-B7C0-9155C21F15F3}"/>
              </a:ext>
            </a:extLst>
          </p:cNvPr>
          <p:cNvGrpSpPr/>
          <p:nvPr/>
        </p:nvGrpSpPr>
        <p:grpSpPr>
          <a:xfrm>
            <a:off x="641451" y="3653757"/>
            <a:ext cx="879327" cy="638552"/>
            <a:chOff x="2194871" y="2241224"/>
            <a:chExt cx="577011" cy="435519"/>
          </a:xfrm>
        </p:grpSpPr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408F168B-6ED2-8B7D-3FC0-0C42A18A5AEE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 dirty="0"/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C2AF5D7A-135E-84A4-2F9A-BC9CC68CDE97}"/>
                </a:ext>
              </a:extLst>
            </p:cNvPr>
            <p:cNvSpPr txBox="1"/>
            <p:nvPr/>
          </p:nvSpPr>
          <p:spPr>
            <a:xfrm>
              <a:off x="2241709" y="229674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04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44C58F83-5FEE-3FDF-739B-AC349E13B5C7}"/>
              </a:ext>
            </a:extLst>
          </p:cNvPr>
          <p:cNvGrpSpPr/>
          <p:nvPr/>
        </p:nvGrpSpPr>
        <p:grpSpPr>
          <a:xfrm>
            <a:off x="634017" y="4425084"/>
            <a:ext cx="879327" cy="638552"/>
            <a:chOff x="2194871" y="2241224"/>
            <a:chExt cx="577011" cy="435519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0E1BF61F-02DE-E18A-ABD9-C9C51329DE6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 dirty="0"/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9223E80-F403-96EC-27A0-DF9DA5C1CBB8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05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D001E9B-E5BC-BB0E-D55D-B9F3FF505C11}"/>
              </a:ext>
            </a:extLst>
          </p:cNvPr>
          <p:cNvGrpSpPr/>
          <p:nvPr/>
        </p:nvGrpSpPr>
        <p:grpSpPr>
          <a:xfrm>
            <a:off x="638862" y="5202512"/>
            <a:ext cx="879327" cy="638552"/>
            <a:chOff x="2194871" y="2241224"/>
            <a:chExt cx="577011" cy="435519"/>
          </a:xfrm>
        </p:grpSpPr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8BF368EA-1E35-7697-34F6-3E668529913F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 dirty="0"/>
            </a:p>
          </p:txBody>
        </p:sp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CE972C61-E39E-A017-5834-121D7B860DA1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06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B4C80A3C-EFA9-634E-B6DA-839C9279E7FB}"/>
              </a:ext>
            </a:extLst>
          </p:cNvPr>
          <p:cNvGrpSpPr/>
          <p:nvPr/>
        </p:nvGrpSpPr>
        <p:grpSpPr>
          <a:xfrm>
            <a:off x="661926" y="5945205"/>
            <a:ext cx="879327" cy="638552"/>
            <a:chOff x="2194871" y="2241224"/>
            <a:chExt cx="577011" cy="435519"/>
          </a:xfrm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F4369EC4-7A3E-DF12-4AA5-35B3696DC146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 dirty="0"/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75B4E673-1777-FC21-57B8-E8362822F074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07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74" name="Título 1">
            <a:extLst>
              <a:ext uri="{FF2B5EF4-FFF2-40B4-BE49-F238E27FC236}">
                <a16:creationId xmlns:a16="http://schemas.microsoft.com/office/drawing/2014/main" id="{F762FCB2-3F55-AD79-282C-8EF4E3DAB04D}"/>
              </a:ext>
            </a:extLst>
          </p:cNvPr>
          <p:cNvSpPr txBox="1">
            <a:spLocks/>
          </p:cNvSpPr>
          <p:nvPr/>
        </p:nvSpPr>
        <p:spPr>
          <a:xfrm>
            <a:off x="1399343" y="5432352"/>
            <a:ext cx="670478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s-CO" sz="28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</p:txBody>
      </p:sp>
      <p:sp>
        <p:nvSpPr>
          <p:cNvPr id="75" name="Título 1">
            <a:extLst>
              <a:ext uri="{FF2B5EF4-FFF2-40B4-BE49-F238E27FC236}">
                <a16:creationId xmlns:a16="http://schemas.microsoft.com/office/drawing/2014/main" id="{B60EAB2E-EEF4-C0CB-AF42-23CAB3446423}"/>
              </a:ext>
            </a:extLst>
          </p:cNvPr>
          <p:cNvSpPr txBox="1">
            <a:spLocks/>
          </p:cNvSpPr>
          <p:nvPr/>
        </p:nvSpPr>
        <p:spPr>
          <a:xfrm>
            <a:off x="1422407" y="6189655"/>
            <a:ext cx="670478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s-CO" sz="28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Bibliografía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4134ECA-D11C-4335-4955-44581EAC72BE}"/>
              </a:ext>
            </a:extLst>
          </p:cNvPr>
          <p:cNvSpPr txBox="1">
            <a:spLocks/>
          </p:cNvSpPr>
          <p:nvPr/>
        </p:nvSpPr>
        <p:spPr>
          <a:xfrm>
            <a:off x="1368234" y="3594019"/>
            <a:ext cx="6927039" cy="638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Matriz de Riesgos</a:t>
            </a:r>
          </a:p>
        </p:txBody>
      </p: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26" y="0"/>
            <a:ext cx="10079393" cy="895900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introducción</a:t>
            </a:r>
            <a:endParaRPr lang="es-CO" sz="2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31E7EA-3E3F-9D38-E0D6-20246AC19172}"/>
              </a:ext>
            </a:extLst>
          </p:cNvPr>
          <p:cNvGrpSpPr/>
          <p:nvPr/>
        </p:nvGrpSpPr>
        <p:grpSpPr>
          <a:xfrm>
            <a:off x="990599" y="320950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9DF60AB-5DC0-14AA-B76F-E03B5979C96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2497B49-F12B-66A3-D8FC-2F5499EE54DF}"/>
                </a:ext>
              </a:extLst>
            </p:cNvPr>
            <p:cNvSpPr txBox="1"/>
            <p:nvPr/>
          </p:nvSpPr>
          <p:spPr>
            <a:xfrm>
              <a:off x="2241709" y="2285190"/>
              <a:ext cx="530173" cy="289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01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pic>
        <p:nvPicPr>
          <p:cNvPr id="1074" name="Imagen 1073">
            <a:extLst>
              <a:ext uri="{FF2B5EF4-FFF2-40B4-BE49-F238E27FC236}">
                <a16:creationId xmlns:a16="http://schemas.microsoft.com/office/drawing/2014/main" id="{054725DC-0848-E0AA-5456-0FD2A945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53" y="975053"/>
            <a:ext cx="9299642" cy="3112207"/>
          </a:xfrm>
          <a:prstGeom prst="rect">
            <a:avLst/>
          </a:prstGeom>
        </p:spPr>
      </p:pic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CBCDBBD0-A225-9C95-CEC7-A1A7B8615B4A}"/>
              </a:ext>
            </a:extLst>
          </p:cNvPr>
          <p:cNvSpPr txBox="1"/>
          <p:nvPr/>
        </p:nvSpPr>
        <p:spPr>
          <a:xfrm>
            <a:off x="1061977" y="4150862"/>
            <a:ext cx="9371018" cy="232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 Infraestructura de Datos Espaciales (IDE) de Dimar es un sistema que integra información y productos temáticos de la actividad marítima de Colombia. 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</a:pP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Características de la IDE de Dimar 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Integra información y productos temáticos de la actividad marítima del país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Pone a disposición de la comunidad aplicaciones web geográficas de fácil consulta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Facilita la consulta y conocimiento sobre las actividades, recursos y servicios de los mares y costas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Apoya la investigación científica marina y la protección de la vida humana en el mar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2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739" y="-78671"/>
            <a:ext cx="10079393" cy="8959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Descripción del Escenario</a:t>
            </a:r>
            <a:endParaRPr lang="es-CO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A881639-EEAD-58D1-92B4-D9A21388F78D}"/>
              </a:ext>
            </a:extLst>
          </p:cNvPr>
          <p:cNvGrpSpPr/>
          <p:nvPr/>
        </p:nvGrpSpPr>
        <p:grpSpPr>
          <a:xfrm>
            <a:off x="1057237" y="243654"/>
            <a:ext cx="879327" cy="638552"/>
            <a:chOff x="2194871" y="2241224"/>
            <a:chExt cx="577011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15EBB9D8-EB3C-A919-68D6-872D57D303D6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0FB7542A-E7D2-85EA-08CF-46C8F761621E}"/>
                </a:ext>
              </a:extLst>
            </p:cNvPr>
            <p:cNvSpPr txBox="1"/>
            <p:nvPr/>
          </p:nvSpPr>
          <p:spPr>
            <a:xfrm>
              <a:off x="2241709" y="2290965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02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93F84BB-9AF8-E573-194A-12D49DDBB756}"/>
              </a:ext>
            </a:extLst>
          </p:cNvPr>
          <p:cNvSpPr txBox="1"/>
          <p:nvPr/>
        </p:nvSpPr>
        <p:spPr>
          <a:xfrm>
            <a:off x="569067" y="1277461"/>
            <a:ext cx="2670244" cy="4219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s-C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 IDE de DIMAR integra información y productos temáticos sobre la actividad marítima en Colombia, facilitando aplicaciones web geográficas para la consulta de datos sobre mares y costas. Los componentes clave de la IDE incluyen datos espaciales, servicios y metadatos, organizados bajo estándares y políticas. El sistema </a:t>
            </a:r>
            <a:r>
              <a:rPr lang="es-CO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Zabbix</a:t>
            </a:r>
            <a:r>
              <a:rPr lang="es-C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que supervisa esta infraestructura, consta de un servidor central, agentes, una base de datos y un </a:t>
            </a:r>
            <a:r>
              <a:rPr lang="es-CO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frontend</a:t>
            </a:r>
            <a:r>
              <a:rPr lang="es-C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web, con acceso diferenciado para administradores y usuarios limitados.</a:t>
            </a:r>
            <a:endParaRPr lang="en-US" sz="1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7261C28-AEA3-9475-5EEE-440087EE62C6}"/>
              </a:ext>
            </a:extLst>
          </p:cNvPr>
          <p:cNvSpPr txBox="1"/>
          <p:nvPr/>
        </p:nvSpPr>
        <p:spPr>
          <a:xfrm>
            <a:off x="3842584" y="1409076"/>
            <a:ext cx="1883764" cy="369332"/>
          </a:xfrm>
          <a:prstGeom prst="rect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integral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F115433-45CB-F9BB-70CC-397E4CDDF9B6}"/>
              </a:ext>
            </a:extLst>
          </p:cNvPr>
          <p:cNvSpPr txBox="1"/>
          <p:nvPr/>
        </p:nvSpPr>
        <p:spPr>
          <a:xfrm>
            <a:off x="3842584" y="2723201"/>
            <a:ext cx="1883764" cy="881203"/>
          </a:xfrm>
          <a:prstGeom prst="rect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Componentes Clave de la IDE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6E2346A-5CCA-739C-B7A3-EA1BC30B0EB2}"/>
              </a:ext>
            </a:extLst>
          </p:cNvPr>
          <p:cNvSpPr txBox="1"/>
          <p:nvPr/>
        </p:nvSpPr>
        <p:spPr>
          <a:xfrm>
            <a:off x="3842584" y="4772933"/>
            <a:ext cx="1883764" cy="46570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Sistema </a:t>
            </a:r>
            <a:r>
              <a:rPr lang="es-CO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Zabbix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2DD24CE-FE3C-1F88-71EA-BCCEC9781D78}"/>
              </a:ext>
            </a:extLst>
          </p:cNvPr>
          <p:cNvSpPr/>
          <p:nvPr/>
        </p:nvSpPr>
        <p:spPr>
          <a:xfrm>
            <a:off x="6319726" y="2263654"/>
            <a:ext cx="5843090" cy="2246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154D9AC6-840E-00D8-8D91-747E6343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168" y="2306972"/>
            <a:ext cx="5684206" cy="2185687"/>
          </a:xfrm>
          <a:prstGeom prst="rect">
            <a:avLst/>
          </a:prstGeom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B1E55C86-8F5A-15CF-64CD-4D4078E48C08}"/>
              </a:ext>
            </a:extLst>
          </p:cNvPr>
          <p:cNvCxnSpPr>
            <a:stCxn id="30" idx="3"/>
            <a:endCxn id="36" idx="1"/>
          </p:cNvCxnSpPr>
          <p:nvPr/>
        </p:nvCxnSpPr>
        <p:spPr>
          <a:xfrm>
            <a:off x="5726348" y="1593742"/>
            <a:ext cx="593378" cy="1793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C9294B9E-EEDD-7A85-EC94-DE53E0907041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5726348" y="3163803"/>
            <a:ext cx="593378" cy="223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EF429555-DDAB-B0DB-CB19-C9416AAB84F1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 flipV="1">
            <a:off x="5726348" y="3387045"/>
            <a:ext cx="593378" cy="1618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36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B9110-D211-6966-A2F5-7D72348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F9E32-7097-9133-BD47-D885D1D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506" y="172452"/>
            <a:ext cx="3008494" cy="672972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Análisis de Riesgos</a:t>
            </a:r>
            <a:endParaRPr lang="es-CO" sz="2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A5CD4E1-FC86-6BD8-5A6B-C3E4AE20AB88}"/>
              </a:ext>
            </a:extLst>
          </p:cNvPr>
          <p:cNvGrpSpPr/>
          <p:nvPr/>
        </p:nvGrpSpPr>
        <p:grpSpPr>
          <a:xfrm>
            <a:off x="949972" y="278592"/>
            <a:ext cx="869596" cy="638552"/>
            <a:chOff x="2194871" y="2241224"/>
            <a:chExt cx="570626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11AC2200-5151-BECC-65A4-003D62E68CB8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0E59B3F-F1F4-34DA-67C2-6BC14DF44298}"/>
                </a:ext>
              </a:extLst>
            </p:cNvPr>
            <p:cNvSpPr txBox="1"/>
            <p:nvPr/>
          </p:nvSpPr>
          <p:spPr>
            <a:xfrm>
              <a:off x="2235324" y="2276581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A5D0C89-F4DE-019A-FA91-F14501754205}"/>
              </a:ext>
            </a:extLst>
          </p:cNvPr>
          <p:cNvSpPr txBox="1"/>
          <p:nvPr/>
        </p:nvSpPr>
        <p:spPr>
          <a:xfrm>
            <a:off x="159599" y="1112685"/>
            <a:ext cx="1580746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/>
            <a:r>
              <a:rPr lang="es-C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El análisis de riesgos es un componente crítico en la ciberseguridad, ya que permite identificar, evaluar y priorizar las amenazas que pueden afectar la Infraestructura de Datos Espaciales (IDE) de DIMAR. A continuación, se presenta un análisis detallado de cada amenaza identificada en el contexto del modelo </a:t>
            </a:r>
            <a:r>
              <a:rPr lang="es-CO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STRIDE</a:t>
            </a:r>
            <a:r>
              <a:rPr lang="es-C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junto con su probabilidad de ocurrencia, impacto potencial y medidas de mitigación específicas.</a:t>
            </a:r>
            <a:endParaRPr lang="en-US" sz="1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Tabla 36">
            <a:extLst>
              <a:ext uri="{FF2B5EF4-FFF2-40B4-BE49-F238E27FC236}">
                <a16:creationId xmlns:a16="http://schemas.microsoft.com/office/drawing/2014/main" id="{654CBF7D-72E8-3320-023C-36C9B0E52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978438"/>
              </p:ext>
            </p:extLst>
          </p:nvPr>
        </p:nvGraphicFramePr>
        <p:xfrm>
          <a:off x="2014121" y="917144"/>
          <a:ext cx="9949281" cy="555584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239379">
                  <a:extLst>
                    <a:ext uri="{9D8B030D-6E8A-4147-A177-3AD203B41FA5}">
                      <a16:colId xmlns:a16="http://schemas.microsoft.com/office/drawing/2014/main" val="3929021232"/>
                    </a:ext>
                  </a:extLst>
                </a:gridCol>
                <a:gridCol w="1731094">
                  <a:extLst>
                    <a:ext uri="{9D8B030D-6E8A-4147-A177-3AD203B41FA5}">
                      <a16:colId xmlns:a16="http://schemas.microsoft.com/office/drawing/2014/main" val="1246164152"/>
                    </a:ext>
                  </a:extLst>
                </a:gridCol>
                <a:gridCol w="1572188">
                  <a:extLst>
                    <a:ext uri="{9D8B030D-6E8A-4147-A177-3AD203B41FA5}">
                      <a16:colId xmlns:a16="http://schemas.microsoft.com/office/drawing/2014/main" val="2104707686"/>
                    </a:ext>
                  </a:extLst>
                </a:gridCol>
                <a:gridCol w="1498928">
                  <a:extLst>
                    <a:ext uri="{9D8B030D-6E8A-4147-A177-3AD203B41FA5}">
                      <a16:colId xmlns:a16="http://schemas.microsoft.com/office/drawing/2014/main" val="4293388818"/>
                    </a:ext>
                  </a:extLst>
                </a:gridCol>
                <a:gridCol w="2907692">
                  <a:extLst>
                    <a:ext uri="{9D8B030D-6E8A-4147-A177-3AD203B41FA5}">
                      <a16:colId xmlns:a16="http://schemas.microsoft.com/office/drawing/2014/main" val="1481718440"/>
                    </a:ext>
                  </a:extLst>
                </a:gridCol>
              </a:tblGrid>
              <a:tr h="965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CO" sz="800" kern="100">
                          <a:effectLst/>
                        </a:rPr>
                        <a:t>Área de Servicio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CO" sz="800" kern="100">
                          <a:effectLst/>
                        </a:rPr>
                        <a:t>Amenaza 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CO" sz="800" kern="100">
                          <a:effectLst/>
                        </a:rPr>
                        <a:t>Probabilidad (%)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CO" sz="800" kern="100">
                          <a:effectLst/>
                        </a:rPr>
                        <a:t>Impacto 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CO" sz="800" kern="100">
                          <a:effectLst/>
                        </a:rPr>
                        <a:t>Justificación de la Evaluación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660576823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1. Marina Mercante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Spoofing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Alta exposición a ataques de phishing dirigidos a usuarios.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406178753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Tampering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Posibilidad de modificación de datos críticos como registros.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213411091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Repudiation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Riesgo de negación de acciones en la gestión de datos.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1851294083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Information Disclosure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9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Datos sensibles sobre operaciones comerciales pueden ser expuestos.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76521738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Denial of Service (DoS)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Ataques DDoS pueden afectar la disponibilidad del servicio.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2956394531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Elevation of Privilege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Vulnerabilidades pueden ser explotadas para escalar privilegios.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606698625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2. Investigación Científica Marina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Spoofing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Riesgo de suplantación en el acceso a datos de investigación.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974032002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Tampering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Manipulación de datos de investigación podría afectar resultados.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626851681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Repudiation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40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Dificultad para rastrear cambios en datos de investigaciones.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1792808878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Information Disclosure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Fuga de información confidencial sobre investigaciones.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418791052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Denial of Service (DoS)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Interrupciones pueden afectar proyectos en curso.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1741369169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Elevation of Privilege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40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Posibilidad de acceso no autorizado a datos críticos.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4131530431"/>
                  </a:ext>
                </a:extLst>
              </a:tr>
              <a:tr h="147992"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3. Señalización Marítima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Spoofing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Ataques de phishing pueden comprometer sistemas de señalización.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2579249574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Tampering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Alteraciones en la señalización pueden causar accidentes.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570112176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Repudiation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45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Dificultad para rastrear cambios en el sistema de señalización.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924087608"/>
                  </a:ext>
                </a:extLst>
              </a:tr>
              <a:tr h="147992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Information Disclosure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Exposición de información sobre puntos críticos de señalización.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85103862"/>
                  </a:ext>
                </a:extLst>
              </a:tr>
              <a:tr h="147992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Denial of Service (DoS)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Ataques DDoS pueden afectar la operación de sistemas de señalización.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1458684784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Elevation of Privilege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45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Posibilidad de escalada en acceso a sistemas de señalización.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2584051400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4. Litorales y Áreas Marítimas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Spoofing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Riesgo de suplantación en acceso a datos sobre litorales.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1882443596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Tampering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Manipulación de datos sobre áreas marítimas puede ser crítica.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285241949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Repudiation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40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Dificultad para rastrear acciones en la gestión de litorales.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699189430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Information Disclosure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Fugas de información sobre recursos marinos pueden ocurrir.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2913585239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Denial of Service (DoS)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Interrupciones pueden afectar la gestión de recursos.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2548492479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Elevation of Privilege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40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Vulnerabilidades pueden ser explotadas en el acceso a datos.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419065846"/>
                  </a:ext>
                </a:extLst>
              </a:tr>
              <a:tr h="147992"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5. Servicio Meteorológico Marino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Spoofing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Alta exposición a phishing dirigido a usuarios de datos meteorológicos.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2414483391"/>
                  </a:ext>
                </a:extLst>
              </a:tr>
              <a:tr h="147992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Tampering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Alteraciones en reportes meteorológicos pueden tener graves consecuencias.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248151804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Repudiation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Dificultad para rastrear cambios en datos meteorológicos.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462659322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Information Disclosure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Fuga de información meteorológica sensible puede ser crítica.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372459749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Denial of Service (DoS)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Ataques DDoS pueden afectar la disponibilidad de servicios críticos.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787916083"/>
                  </a:ext>
                </a:extLst>
              </a:tr>
              <a:tr h="147992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Elevation of Privilege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45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Posibilidad de acceso no autorizado a información meteorológica.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1276822263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6. Servicio Hidrográfico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Spoofing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Riesgo de suplantación en acceso a datos hidrográficos.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112619128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Tampering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Manipulación de datos hidrográficos puede afectar la navegación.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2910338707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Repudiation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45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Dificultad para rastrear cambios en datos hidrográficos.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2234648803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Information Disclosure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70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Fuga de información sensible sobre recursos hidrográficos.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747664376"/>
                  </a:ext>
                </a:extLst>
              </a:tr>
              <a:tr h="110994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Denial of Service (DoS)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65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8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Interrupciones pueden afectar la navegación y operaciones.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4090947702"/>
                  </a:ext>
                </a:extLst>
              </a:tr>
              <a:tr h="147992">
                <a:tc>
                  <a:txBody>
                    <a:bodyPr/>
                    <a:lstStyle/>
                    <a:p>
                      <a:endParaRPr lang="en-US" sz="8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Elevation of Privilege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40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>
                          <a:effectLst/>
                        </a:rPr>
                        <a:t>6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tc>
                  <a:txBody>
                    <a:bodyPr/>
                    <a:lstStyle/>
                    <a:p>
                      <a:r>
                        <a:rPr lang="es-CO" sz="800" kern="100" dirty="0">
                          <a:effectLst/>
                        </a:rPr>
                        <a:t>Vulnerabilidades pueden ser explotadas en acceso a datos hidrológicos.</a:t>
                      </a:r>
                      <a:endParaRPr lang="en-US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74" marR="13874" marT="0" marB="0"/>
                </a:tc>
                <a:extLst>
                  <a:ext uri="{0D108BD9-81ED-4DB2-BD59-A6C34878D82A}">
                    <a16:rowId xmlns:a16="http://schemas.microsoft.com/office/drawing/2014/main" val="3803365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95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3583E-6045-BFB5-990E-E0C02CA2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3465A-0AE8-FFD0-6D26-49F7AEB05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506" y="172452"/>
            <a:ext cx="3008494" cy="672972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Análisis de Riesgos</a:t>
            </a:r>
            <a:endParaRPr lang="es-CO" sz="2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0AB13BF-017E-0EB4-C97D-5E149281CEA2}"/>
              </a:ext>
            </a:extLst>
          </p:cNvPr>
          <p:cNvGrpSpPr/>
          <p:nvPr/>
        </p:nvGrpSpPr>
        <p:grpSpPr>
          <a:xfrm>
            <a:off x="949972" y="278592"/>
            <a:ext cx="869596" cy="638552"/>
            <a:chOff x="2194871" y="2241224"/>
            <a:chExt cx="570626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9BA384E-42AE-5A9D-2390-0953E2D9A339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9ABA5D6-F872-E2BF-3E4C-5CBBBCF3CCDE}"/>
                </a:ext>
              </a:extLst>
            </p:cNvPr>
            <p:cNvSpPr txBox="1"/>
            <p:nvPr/>
          </p:nvSpPr>
          <p:spPr>
            <a:xfrm>
              <a:off x="2235324" y="2276581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0273EDFC-830A-C744-0A67-C040B070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7144"/>
            <a:ext cx="5118640" cy="5368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3B7D777-48AE-E212-FA3A-0658EEF70DFA}"/>
              </a:ext>
            </a:extLst>
          </p:cNvPr>
          <p:cNvSpPr txBox="1"/>
          <p:nvPr/>
        </p:nvSpPr>
        <p:spPr>
          <a:xfrm>
            <a:off x="695527" y="2235900"/>
            <a:ext cx="4430950" cy="129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MATRIZ DE RIESGO</a:t>
            </a: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CO" sz="1800" i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 Infraestructura de Datos Espaciales (IDE) de Dimar usando </a:t>
            </a:r>
            <a:r>
              <a:rPr lang="es-CO" sz="1800" i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STRIDE</a:t>
            </a: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071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4D232-2B3F-38B4-A199-7E7DA10D1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CECDC-57E3-5585-93F7-18E363D2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506" y="172452"/>
            <a:ext cx="3008494" cy="672972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Análisis de Riesgos</a:t>
            </a:r>
            <a:endParaRPr lang="es-CO" sz="2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8541205-195B-FAB2-947F-734177D721B3}"/>
              </a:ext>
            </a:extLst>
          </p:cNvPr>
          <p:cNvGrpSpPr/>
          <p:nvPr/>
        </p:nvGrpSpPr>
        <p:grpSpPr>
          <a:xfrm>
            <a:off x="949972" y="278592"/>
            <a:ext cx="869596" cy="638552"/>
            <a:chOff x="2194871" y="2241224"/>
            <a:chExt cx="570626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84488DA-2B70-EA75-61E1-9BB0B2DF3AF8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CD3A145-5A0D-B91E-5612-6048891127C7}"/>
                </a:ext>
              </a:extLst>
            </p:cNvPr>
            <p:cNvSpPr txBox="1"/>
            <p:nvPr/>
          </p:nvSpPr>
          <p:spPr>
            <a:xfrm>
              <a:off x="2235324" y="2276581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1768E0AD-462A-1FFF-5478-1B29A4938174}"/>
              </a:ext>
            </a:extLst>
          </p:cNvPr>
          <p:cNvSpPr txBox="1"/>
          <p:nvPr/>
        </p:nvSpPr>
        <p:spPr>
          <a:xfrm>
            <a:off x="744165" y="1188529"/>
            <a:ext cx="4430950" cy="378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O" sz="18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D.R.E.A.D</a:t>
            </a: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Aplicación modelo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DREAD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con el fin de prevenir posibles errores derivados de prejuicios o simplificaciones. Se propone utilizar el modelado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DREAD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que se centra en cuantificar las categorías de Daño, Reproducibilidad,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Explotabilidad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Usuarios Afectados y Descubrimiento, utilizando parámetros de calificación establecidos</a:t>
            </a: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84F010E-824A-5A3F-4C8D-3449B6994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968822"/>
              </p:ext>
            </p:extLst>
          </p:nvPr>
        </p:nvGraphicFramePr>
        <p:xfrm>
          <a:off x="5544766" y="1188529"/>
          <a:ext cx="6243538" cy="4480941"/>
        </p:xfrm>
        <a:graphic>
          <a:graphicData uri="http://schemas.openxmlformats.org/drawingml/2006/table">
            <a:tbl>
              <a:tblPr firstRow="1" firstCol="1" bandRow="1"/>
              <a:tblGrid>
                <a:gridCol w="891934">
                  <a:extLst>
                    <a:ext uri="{9D8B030D-6E8A-4147-A177-3AD203B41FA5}">
                      <a16:colId xmlns:a16="http://schemas.microsoft.com/office/drawing/2014/main" val="2571369223"/>
                    </a:ext>
                  </a:extLst>
                </a:gridCol>
                <a:gridCol w="722857">
                  <a:extLst>
                    <a:ext uri="{9D8B030D-6E8A-4147-A177-3AD203B41FA5}">
                      <a16:colId xmlns:a16="http://schemas.microsoft.com/office/drawing/2014/main" val="412200432"/>
                    </a:ext>
                  </a:extLst>
                </a:gridCol>
                <a:gridCol w="982494">
                  <a:extLst>
                    <a:ext uri="{9D8B030D-6E8A-4147-A177-3AD203B41FA5}">
                      <a16:colId xmlns:a16="http://schemas.microsoft.com/office/drawing/2014/main" val="3707945684"/>
                    </a:ext>
                  </a:extLst>
                </a:gridCol>
                <a:gridCol w="970451">
                  <a:extLst>
                    <a:ext uri="{9D8B030D-6E8A-4147-A177-3AD203B41FA5}">
                      <a16:colId xmlns:a16="http://schemas.microsoft.com/office/drawing/2014/main" val="580618868"/>
                    </a:ext>
                  </a:extLst>
                </a:gridCol>
                <a:gridCol w="797217">
                  <a:extLst>
                    <a:ext uri="{9D8B030D-6E8A-4147-A177-3AD203B41FA5}">
                      <a16:colId xmlns:a16="http://schemas.microsoft.com/office/drawing/2014/main" val="1853488773"/>
                    </a:ext>
                  </a:extLst>
                </a:gridCol>
                <a:gridCol w="986651">
                  <a:extLst>
                    <a:ext uri="{9D8B030D-6E8A-4147-A177-3AD203B41FA5}">
                      <a16:colId xmlns:a16="http://schemas.microsoft.com/office/drawing/2014/main" val="655340974"/>
                    </a:ext>
                  </a:extLst>
                </a:gridCol>
                <a:gridCol w="891934">
                  <a:extLst>
                    <a:ext uri="{9D8B030D-6E8A-4147-A177-3AD203B41FA5}">
                      <a16:colId xmlns:a16="http://schemas.microsoft.com/office/drawing/2014/main" val="2154717325"/>
                    </a:ext>
                  </a:extLst>
                </a:gridCol>
              </a:tblGrid>
              <a:tr h="6712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Área de Servicio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Daño (Promedio)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Reproducibilidad (Promedio)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Explotabilidad (Promedio)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Usuarios Afectados (Promedio)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Descubrimiento (Promedio)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Puntaje Total Promedio (DREAD)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201121"/>
                  </a:ext>
                </a:extLst>
              </a:tr>
              <a:tr h="4468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1.Marina Mercante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94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7.33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6.33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5.67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6.67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5.67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31.67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801413"/>
                  </a:ext>
                </a:extLst>
              </a:tr>
              <a:tr h="6712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2.Investigación Científica Marina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B0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6.33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5.33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4.67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4.67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26.00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850127"/>
                  </a:ext>
                </a:extLst>
              </a:tr>
              <a:tr h="4468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3. Señalización Marítima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5.33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5.50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29.17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498046"/>
                  </a:ext>
                </a:extLst>
              </a:tr>
              <a:tr h="4468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 Litorales y Áreas Marítimas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4.67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4.67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25.33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867333"/>
                  </a:ext>
                </a:extLst>
              </a:tr>
              <a:tr h="6712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 Servicio Meteorológico Marino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A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8.33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7.50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5.33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33.17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277251"/>
                  </a:ext>
                </a:extLst>
              </a:tr>
              <a:tr h="4468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CO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 Servicio Hidrográfico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6D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6.67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5.50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11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28.17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86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579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40611-5CC7-7C73-6BE6-2BE8568F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BABB8-5B02-88C5-C22C-E1269517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506" y="172452"/>
            <a:ext cx="3008494" cy="672972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Análisis de Riesgos</a:t>
            </a:r>
            <a:endParaRPr lang="es-CO" sz="2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A7B1C04-74D2-7705-45AB-A6AD9773E446}"/>
              </a:ext>
            </a:extLst>
          </p:cNvPr>
          <p:cNvGrpSpPr/>
          <p:nvPr/>
        </p:nvGrpSpPr>
        <p:grpSpPr>
          <a:xfrm>
            <a:off x="949972" y="278592"/>
            <a:ext cx="869596" cy="638552"/>
            <a:chOff x="2194871" y="2241224"/>
            <a:chExt cx="570626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026A9500-7BB6-29C4-71A3-8A7A05296A26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6FCE34E-6E56-EF18-EB8D-5946A601C41D}"/>
                </a:ext>
              </a:extLst>
            </p:cNvPr>
            <p:cNvSpPr txBox="1"/>
            <p:nvPr/>
          </p:nvSpPr>
          <p:spPr>
            <a:xfrm>
              <a:off x="2235324" y="2276581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03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E40B321C-CE3A-813B-7922-EABE171A01EC}"/>
              </a:ext>
            </a:extLst>
          </p:cNvPr>
          <p:cNvSpPr txBox="1"/>
          <p:nvPr/>
        </p:nvSpPr>
        <p:spPr>
          <a:xfrm>
            <a:off x="734437" y="1616546"/>
            <a:ext cx="4430950" cy="2127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O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Matriz </a:t>
            </a:r>
            <a:r>
              <a:rPr lang="es-CO" sz="18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RACI</a:t>
            </a:r>
            <a:r>
              <a:rPr lang="es-CO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para el Análisis de Riesgos Cibernéticos</a:t>
            </a:r>
            <a:r>
              <a:rPr lang="es-CO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 Infraestructura de Datos Espaciales (IDE) de la Dirección General Marítima (DIMAR)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CO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6B9ECE2-81BD-BA54-957B-30DC6D455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367562"/>
              </p:ext>
            </p:extLst>
          </p:nvPr>
        </p:nvGraphicFramePr>
        <p:xfrm>
          <a:off x="5564221" y="1818168"/>
          <a:ext cx="5705268" cy="4098231"/>
        </p:xfrm>
        <a:graphic>
          <a:graphicData uri="http://schemas.openxmlformats.org/drawingml/2006/table">
            <a:tbl>
              <a:tblPr firstRow="1" firstCol="1" bandRow="1"/>
              <a:tblGrid>
                <a:gridCol w="950878">
                  <a:extLst>
                    <a:ext uri="{9D8B030D-6E8A-4147-A177-3AD203B41FA5}">
                      <a16:colId xmlns:a16="http://schemas.microsoft.com/office/drawing/2014/main" val="3801683757"/>
                    </a:ext>
                  </a:extLst>
                </a:gridCol>
                <a:gridCol w="950878">
                  <a:extLst>
                    <a:ext uri="{9D8B030D-6E8A-4147-A177-3AD203B41FA5}">
                      <a16:colId xmlns:a16="http://schemas.microsoft.com/office/drawing/2014/main" val="3999096136"/>
                    </a:ext>
                  </a:extLst>
                </a:gridCol>
                <a:gridCol w="950878">
                  <a:extLst>
                    <a:ext uri="{9D8B030D-6E8A-4147-A177-3AD203B41FA5}">
                      <a16:colId xmlns:a16="http://schemas.microsoft.com/office/drawing/2014/main" val="2599492420"/>
                    </a:ext>
                  </a:extLst>
                </a:gridCol>
                <a:gridCol w="950878">
                  <a:extLst>
                    <a:ext uri="{9D8B030D-6E8A-4147-A177-3AD203B41FA5}">
                      <a16:colId xmlns:a16="http://schemas.microsoft.com/office/drawing/2014/main" val="4160264774"/>
                    </a:ext>
                  </a:extLst>
                </a:gridCol>
                <a:gridCol w="950878">
                  <a:extLst>
                    <a:ext uri="{9D8B030D-6E8A-4147-A177-3AD203B41FA5}">
                      <a16:colId xmlns:a16="http://schemas.microsoft.com/office/drawing/2014/main" val="2311849178"/>
                    </a:ext>
                  </a:extLst>
                </a:gridCol>
                <a:gridCol w="950878">
                  <a:extLst>
                    <a:ext uri="{9D8B030D-6E8A-4147-A177-3AD203B41FA5}">
                      <a16:colId xmlns:a16="http://schemas.microsoft.com/office/drawing/2014/main" val="1928865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Actividad / Rol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Equipo de Análisis de Riesgos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Junta Directiva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Personal de TI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Personal de Seguridad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Empleados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4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13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Identificación de Riesgos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597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Evaluación de Riesgos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398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Implementación de Medidas de Seguridad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501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Monitoreo de Seguridad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008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Capacitación en Ciberseguridad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204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Revisión de Políticas de Seguridad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25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Respuesta a Incidentes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48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Reporte de Incidentes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CO" sz="9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51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297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BEEBF-A04B-359C-18C9-17A314F8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F6455-97ED-9B70-9270-7518AC46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506" y="172452"/>
            <a:ext cx="5705268" cy="672972"/>
          </a:xfrm>
        </p:spPr>
        <p:txBody>
          <a:bodyPr>
            <a:normAutofit fontScale="90000"/>
          </a:bodyPr>
          <a:lstStyle/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DISEÑO DE CONTROLES DE SEGURIDAD</a:t>
            </a:r>
            <a:endParaRPr lang="es-CO" sz="2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392301C-EFCC-935A-D712-DDE06F2414BC}"/>
              </a:ext>
            </a:extLst>
          </p:cNvPr>
          <p:cNvGrpSpPr/>
          <p:nvPr/>
        </p:nvGrpSpPr>
        <p:grpSpPr>
          <a:xfrm>
            <a:off x="949972" y="278592"/>
            <a:ext cx="869596" cy="638552"/>
            <a:chOff x="2194871" y="2241224"/>
            <a:chExt cx="570626" cy="43551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5A4BC12E-4F8A-5B0D-8D88-96C8F8708558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9B801F3-4A8C-6239-28A6-AD573A1EC908}"/>
                </a:ext>
              </a:extLst>
            </p:cNvPr>
            <p:cNvSpPr txBox="1"/>
            <p:nvPr/>
          </p:nvSpPr>
          <p:spPr>
            <a:xfrm>
              <a:off x="2235324" y="2276581"/>
              <a:ext cx="530173" cy="35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CEE6FE"/>
                  </a:solidFill>
                </a:rPr>
                <a:t>04</a:t>
              </a:r>
              <a:endParaRPr lang="es-CO" sz="28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2A6448-157A-104F-DBB1-030BED80BC43}"/>
              </a:ext>
            </a:extLst>
          </p:cNvPr>
          <p:cNvSpPr txBox="1"/>
          <p:nvPr/>
        </p:nvSpPr>
        <p:spPr>
          <a:xfrm>
            <a:off x="384243" y="1225640"/>
            <a:ext cx="3107987" cy="2270878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Controles Técnicos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Firewall</a:t>
            </a:r>
            <a:endParaRPr lang="es-CO" sz="16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IDS</a:t>
            </a: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/IPS</a:t>
            </a:r>
            <a:endParaRPr lang="es-CO" sz="16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Autenticación de Dos Factores (2FA)</a:t>
            </a:r>
            <a:r>
              <a:rPr lang="es-CO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Cifrado de Datos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BE376DC-3245-C064-A750-7EF8165CD4A4}"/>
              </a:ext>
            </a:extLst>
          </p:cNvPr>
          <p:cNvSpPr txBox="1"/>
          <p:nvPr/>
        </p:nvSpPr>
        <p:spPr>
          <a:xfrm>
            <a:off x="4558920" y="2666291"/>
            <a:ext cx="3560541" cy="15254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Controles Administrativos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Políticas de Seguridad</a:t>
            </a:r>
            <a:endParaRPr lang="es-CO" sz="1600" b="1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Gestión de Acceso</a:t>
            </a:r>
            <a:endParaRPr lang="es-CO" sz="1600" b="1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Capacitación del Personal</a:t>
            </a:r>
            <a:endParaRPr lang="es-CO" sz="16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400B46-F053-E169-1342-A74106F72A2D}"/>
              </a:ext>
            </a:extLst>
          </p:cNvPr>
          <p:cNvSpPr txBox="1"/>
          <p:nvPr/>
        </p:nvSpPr>
        <p:spPr>
          <a:xfrm>
            <a:off x="9061316" y="4284291"/>
            <a:ext cx="2349230" cy="1532214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Controles Físicos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Seguridad Física</a:t>
            </a:r>
            <a:endParaRPr lang="es-CO" sz="1600" b="1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Control de Acceso Físico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34E2E3A4-9A02-2485-99AA-147961CA662C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492230" y="2361079"/>
            <a:ext cx="1066690" cy="10679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E62FE78A-AF0E-5999-5832-9264D10D4A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91163" y="4057298"/>
            <a:ext cx="2037945" cy="781348"/>
          </a:xfrm>
          <a:prstGeom prst="bentConnector3">
            <a:avLst>
              <a:gd name="adj1" fmla="val 991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617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1934101-BFB1-4DCB-A475-5F216276F345}">
  <we:reference id="wa200005566" version="3.0.0.2" store="es-E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15265</TotalTime>
  <Words>2134</Words>
  <Application>Microsoft Office PowerPoint</Application>
  <PresentationFormat>Panorámica</PresentationFormat>
  <Paragraphs>435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Courier New</vt:lpstr>
      <vt:lpstr>Lato</vt:lpstr>
      <vt:lpstr>Symbol</vt:lpstr>
      <vt:lpstr>Times New Roman</vt:lpstr>
      <vt:lpstr>Tema de Office</vt:lpstr>
      <vt:lpstr>  La Infraestructura de Datos Espaciales (IDE) de la Dirección General Marítima Estudio de Caso: Modelamiento de Amenazas Cibernéticas con STRIDE y Zabbix</vt:lpstr>
      <vt:lpstr>Presentación de PowerPoint</vt:lpstr>
      <vt:lpstr>introducción</vt:lpstr>
      <vt:lpstr>Descripción del Escenario</vt:lpstr>
      <vt:lpstr>Análisis de Riesgos</vt:lpstr>
      <vt:lpstr>Análisis de Riesgos</vt:lpstr>
      <vt:lpstr>Análisis de Riesgos</vt:lpstr>
      <vt:lpstr>Análisis de Riesgos</vt:lpstr>
      <vt:lpstr>DISEÑO DE CONTROLES DE SEGURIDAD</vt:lpstr>
      <vt:lpstr>Diseño de Diagrama de Seguridad Multicapa</vt:lpstr>
      <vt:lpstr>Medidas de Mitigación</vt:lpstr>
      <vt:lpstr>Medidas de Mitigación</vt:lpstr>
      <vt:lpstr>CONCLUSIONES</vt:lpstr>
      <vt:lpstr>BIBLIOGRAFÍA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Cc FABRE EDUARDO</cp:lastModifiedBy>
  <cp:revision>43</cp:revision>
  <dcterms:created xsi:type="dcterms:W3CDTF">2024-12-23T18:19:30Z</dcterms:created>
  <dcterms:modified xsi:type="dcterms:W3CDTF">2025-03-03T22:19:07Z</dcterms:modified>
</cp:coreProperties>
</file>